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charts/chart1.xml" ContentType="application/vnd.openxmlformats-officedocument.drawingml.chart+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charts/chart2.xml" ContentType="application/vnd.openxmlformats-officedocument.drawingml.chart+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mpany" id="{54f2bf38-6c27-4e7f-325b-fb765c515c3c}">
          <p14:sldIdLst>
            <p14:sldId id="256"/>
            <p14:sldId id="257"/>
            <p14:sldId id="258"/>
            <p14:sldId id="259"/>
            <p14:sldId id="260"/>
          </p14:sldIdLst>
        </p14:section>
        <p14:section name="Enterprise AI" id="{86cfba46-da3d-4df5-c5f6-bd40ab03a3f8}">
          <p14:sldIdLst>
            <p14:sldId id="261"/>
            <p14:sldId id="262"/>
          </p14:sldIdLst>
        </p14:section>
        <p14:section name="Pharma &amp; Regulatory AI" id="{e2ab7e7d-0f31-8a3b-4103-2577b6099013}">
          <p14:sldIdLst>
            <p14:sldId id="263"/>
            <p14:sldId id="264"/>
            <p14:sldId id="265"/>
          </p14:sldIdLst>
        </p14:section>
        <p14:section name="Healthcare AI" id="{0d0e4cc4-c997-0550-d044-b92f93090f2e}">
          <p14:sldIdLst>
            <p14:sldId id="266"/>
            <p14:sldId id="267"/>
            <p14:sldId id="268"/>
          </p14:sldIdLst>
        </p14:section>
        <p14:section name="Photonics &amp; AI Data Centres" id="{b86d7dd2-e012-e1f3-51aa-0366124365fd}">
          <p14:sldIdLst>
            <p14:sldId id="269"/>
            <p14:sldId id="270"/>
            <p14:sldId id="271"/>
            <p14:sldId id="272"/>
            <p14:sldId id="273"/>
            <p14:sldId id="274"/>
          </p14:sldIdLst>
        </p14:section>
        <p14:section name="Working with us" id="{3b0a6322-9c27-d49a-1ce4-5f304f8b476c}">
          <p14:sldIdLst>
            <p14:sldId id="275"/>
            <p14:sldId id="276"/>
            <p14:sldId id="277"/>
            <p14:sldId id="278"/>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charts/_rels/chart1.xml.rels><?xml version="1.0" encoding="UTF-8"?><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0F1E36"/>
                </a:solidFill>
                <a:latin typeface="+mn-lt"/>
              </a:defRPr>
            </a:pPr>
            <a:r>
              <a:rPr sz="1300" b="0" i="0" u="none" strike="noStrike">
                <a:solidFill>
                  <a:srgbClr val="0F1E36"/>
                </a:solidFill>
                <a:latin typeface="+mn-lt"/>
              </a:rPr>
              <a:t>India data-centre capacity, GW (actual vs. 2030 forecasts)</a:t>
            </a:r>
          </a:p>
        </c:rich>
      </c:tx>
      <c:layout/>
      <c:overlay val="0"/>
    </c:title>
    <c:autoTitleDeleted val="0"/>
    <c:plotArea>
      <c:layout/>
      <c:barChart>
        <c:barDir val="col"/>
        <c:grouping val="clustered"/>
        <c:varyColors val="0"/>
        <c:ser>
          <c:idx val="0"/>
          <c:order val="0"/>
          <c:tx>
            <c:strRef>
              <c:f>Sheet1!$B$1</c:f>
              <c:strCache>
                <c:ptCount val="1"/>
                <c:pt idx="0">
                  <c:v>Capacity (GW)</c:v>
                </c:pt>
              </c:strCache>
            </c:strRef>
          </c:tx>
          <c:spPr>
            <a:solidFill>
              <a:srgbClr val="9DB2C6"/>
            </a:solidFill>
            <a:effectLst/>
          </c:spPr>
          <c:invertIfNegative val="0"/>
          <c:dLbls>
            <c:numFmt formatCode="0.0&quot; GW&quot;" sourceLinked="0"/>
            <c:txPr>
              <a:bodyPr/>
              <a:lstStyle/>
              <a:p>
                <a:pPr>
                  <a:defRPr b="1" i="0" strike="noStrike" sz="1200" u="none">
                    <a:solidFill>
                      <a:srgbClr val="0F1E36"/>
                    </a:solidFill>
                    <a:latin typeface="+mn-lt"/>
                  </a:defRPr>
                </a:pPr>
              </a:p>
            </c:txPr>
            <c:showLegendKey val="0"/>
            <c:showVal val="1"/>
            <c:showCatName val="0"/>
            <c:showSerName val="0"/>
            <c:showPercent val="0"/>
            <c:showBubbleSize val="0"/>
            <c:showLeaderLines val="0"/>
          </c:dLbls>
          <c:dPt>
            <c:idx val="0"/>
            <c:invertIfNegative val="0"/>
            <c:bubble3D val="0"/>
            <c:spPr>
              <a:solidFill>
                <a:srgbClr val="9DB2C6"/>
              </a:solidFill>
              <a:effectLst/>
            </c:spPr>
          </c:dPt>
          <c:dPt>
            <c:idx val="1"/>
            <c:invertIfNegative val="0"/>
            <c:bubble3D val="0"/>
            <c:spPr>
              <a:solidFill>
                <a:srgbClr val="0F1E36"/>
              </a:solidFill>
              <a:effectLst/>
            </c:spPr>
          </c:dPt>
          <c:dPt>
            <c:idx val="2"/>
            <c:invertIfNegative val="0"/>
            <c:bubble3D val="0"/>
            <c:spPr>
              <a:solidFill>
                <a:srgbClr val="3FD9C0"/>
              </a:solidFill>
              <a:effectLst/>
            </c:spPr>
          </c:dPt>
          <c:dPt>
            <c:idx val="3"/>
            <c:invertIfNegative val="0"/>
            <c:bubble3D val="0"/>
            <c:spPr>
              <a:solidFill>
                <a:srgbClr val="3FD9C0"/>
              </a:solidFill>
              <a:effectLst/>
            </c:spPr>
          </c:dPt>
          <c:dPt>
            <c:idx val="4"/>
            <c:invertIfNegative val="0"/>
            <c:bubble3D val="0"/>
            <c:spPr>
              <a:solidFill>
                <a:srgbClr val="0E9F9A"/>
              </a:solidFill>
              <a:effectLst/>
            </c:spPr>
          </c:dPt>
          <c:cat>
            <c:multiLvlStrRef>
              <c:f>Sheet1!$A$2:$A$6</c:f>
              <c:multiLvlStrCache>
                <c:ptCount val="5"/>
                <c:lvl>
                  <c:pt idx="0">
                    <c:v>2020</c:v>
                  </c:pt>
                  <c:pt idx="1">
                    <c:v>2025</c:v>
                  </c:pt>
                  <c:pt idx="2">
                    <c:v>2030 · Savills</c:v>
                  </c:pt>
                  <c:pt idx="3">
                    <c:v>2030 · Colliers</c:v>
                  </c:pt>
                  <c:pt idx="4">
                    <c:v>2030 · Wood Mackenzie</c:v>
                  </c:pt>
                </c:lvl>
              </c:multiLvlStrCache>
            </c:multiLvlStrRef>
          </c:cat>
          <c:val>
            <c:numRef>
              <c:f>Sheet1!$B$2:$B$6</c:f>
              <c:numCache>
                <c:formatCode>General</c:formatCode>
                <c:ptCount val="5"/>
                <c:pt idx="0">
                  <c:v>0.375</c:v>
                </c:pt>
                <c:pt idx="1">
                  <c:v>1.5</c:v>
                </c:pt>
                <c:pt idx="2">
                  <c:v>4</c:v>
                </c:pt>
                <c:pt idx="3">
                  <c:v>4.5</c:v>
                </c:pt>
                <c:pt idx="4">
                  <c:v>12</c:v>
                </c:pt>
              </c:numCache>
            </c:numRef>
          </c:val>
        </c:ser>
        <c:dLbls>
          <c:numFmt formatCode="0.0&quot; GW&quot;" sourceLinked="0"/>
          <c:txPr>
            <a:bodyPr/>
            <a:lstStyle/>
            <a:p>
              <a:pPr>
                <a:defRPr b="1" i="0" strike="noStrike" sz="1200" u="none">
                  <a:solidFill>
                    <a:srgbClr val="0F1E36"/>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CE5EE"/>
            </a:solidFill>
            <a:prstDash val="solid"/>
            <a:round/>
          </a:ln>
        </c:spPr>
        <c:txPr>
          <a:bodyPr/>
          <a:lstStyle/>
          <a:p>
            <a:pPr>
              <a:defRPr sz="1100" b="0" i="0" u="none" strike="noStrike">
                <a:solidFill>
                  <a:srgbClr val="4A5A70"/>
                </a:solidFill>
                <a:latin typeface="+mn-lt"/>
              </a:defRPr>
            </a:pPr>
            <a:endParaRPr lang="en-US"/>
          </a:p>
        </c:txPr>
        <c:crossAx val="2094734552"/>
        <c:crosses val="autoZero"/>
        <c:auto val="1"/>
        <c:lblAlgn val="ctr"/>
        <c:noMultiLvlLbl val="1"/>
      </c:catAx>
      <c:valAx>
        <c:axId val="2094734552"/>
        <c:scaling>
          <c:orientation val="minMax"/>
          <c:max val="13.5"/>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0F1E36"/>
                </a:solidFill>
                <a:latin typeface="+mn-lt"/>
              </a:defRPr>
            </a:pPr>
            <a:r>
              <a:rPr sz="1300" b="0" i="0" u="none" strike="noStrike">
                <a:solidFill>
                  <a:srgbClr val="0F1E36"/>
                </a:solidFill>
                <a:latin typeface="+mn-lt"/>
              </a:rPr>
              <a:t>Typical maximum link reach, metres (log scale)</a:t>
            </a:r>
          </a:p>
        </c:rich>
      </c:tx>
      <c:layout/>
      <c:overlay val="0"/>
    </c:title>
    <c:autoTitleDeleted val="0"/>
    <c:plotArea>
      <c:layout/>
      <c:barChart>
        <c:barDir val="bar"/>
        <c:grouping val="clustered"/>
        <c:varyColors val="0"/>
        <c:ser>
          <c:idx val="0"/>
          <c:order val="0"/>
          <c:tx>
            <c:strRef>
              <c:f>Sheet1!$B$1</c:f>
              <c:strCache>
                <c:ptCount val="1"/>
                <c:pt idx="0">
                  <c:v>Typical max reach (m)</c:v>
                </c:pt>
              </c:strCache>
            </c:strRef>
          </c:tx>
          <c:spPr>
            <a:solidFill>
              <a:srgbClr val="C07A2C"/>
            </a:solidFill>
            <a:effectLst/>
          </c:spPr>
          <c:invertIfNegative val="0"/>
          <c:dLbls>
            <c:numFmt formatCode="#,##0&quot; m&quot;" sourceLinked="0"/>
            <c:txPr>
              <a:bodyPr/>
              <a:lstStyle/>
              <a:p>
                <a:pPr>
                  <a:defRPr b="1" i="0" strike="noStrike" sz="1200" u="none">
                    <a:solidFill>
                      <a:srgbClr val="0F1E36"/>
                    </a:solidFill>
                    <a:latin typeface="+mn-lt"/>
                  </a:defRPr>
                </a:pPr>
              </a:p>
            </c:txPr>
            <c:showLegendKey val="0"/>
            <c:showVal val="1"/>
            <c:showCatName val="0"/>
            <c:showSerName val="0"/>
            <c:showPercent val="0"/>
            <c:showBubbleSize val="0"/>
            <c:showLeaderLines val="0"/>
          </c:dLbls>
          <c:dPt>
            <c:idx val="0"/>
            <c:invertIfNegative val="0"/>
            <c:bubble3D val="0"/>
            <c:spPr>
              <a:solidFill>
                <a:srgbClr val="C07A2C"/>
              </a:solidFill>
              <a:effectLst/>
            </c:spPr>
          </c:dPt>
          <c:dPt>
            <c:idx val="1"/>
            <c:invertIfNegative val="0"/>
            <c:bubble3D val="0"/>
            <c:spPr>
              <a:solidFill>
                <a:srgbClr val="C07A2C"/>
              </a:solidFill>
              <a:effectLst/>
            </c:spPr>
          </c:dPt>
          <c:dPt>
            <c:idx val="2"/>
            <c:invertIfNegative val="0"/>
            <c:bubble3D val="0"/>
            <c:spPr>
              <a:solidFill>
                <a:srgbClr val="C07A2C"/>
              </a:solidFill>
              <a:effectLst/>
            </c:spPr>
          </c:dPt>
          <c:dPt>
            <c:idx val="3"/>
            <c:invertIfNegative val="0"/>
            <c:bubble3D val="0"/>
            <c:spPr>
              <a:solidFill>
                <a:srgbClr val="0E9F9A"/>
              </a:solidFill>
              <a:effectLst/>
            </c:spPr>
          </c:dPt>
          <c:dPt>
            <c:idx val="4"/>
            <c:invertIfNegative val="0"/>
            <c:bubble3D val="0"/>
            <c:spPr>
              <a:solidFill>
                <a:srgbClr val="2563A8"/>
              </a:solidFill>
              <a:effectLst/>
            </c:spPr>
          </c:dPt>
          <c:cat>
            <c:multiLvlStrRef>
              <c:f>Sheet1!$A$2:$A$6</c:f>
              <c:multiLvlStrCache>
                <c:ptCount val="5"/>
                <c:lvl>
                  <c:pt idx="0">
                    <c:v>DAC · passive copper</c:v>
                  </c:pt>
                  <c:pt idx="1">
                    <c:v>ACC · active copper</c:v>
                  </c:pt>
                  <c:pt idx="2">
                    <c:v>AEC · active electrical</c:v>
                  </c:pt>
                  <c:pt idx="3">
                    <c:v>AOC · active optical</c:v>
                  </c:pt>
                  <c:pt idx="4">
                    <c:v>Single-mode optics</c:v>
                  </c:pt>
                </c:lvl>
              </c:multiLvlStrCache>
            </c:multiLvlStrRef>
          </c:cat>
          <c:val>
            <c:numRef>
              <c:f>Sheet1!$B$2:$B$6</c:f>
              <c:numCache>
                <c:formatCode>General</c:formatCode>
                <c:ptCount val="5"/>
                <c:pt idx="0">
                  <c:v>3</c:v>
                </c:pt>
                <c:pt idx="1">
                  <c:v>5</c:v>
                </c:pt>
                <c:pt idx="2">
                  <c:v>9</c:v>
                </c:pt>
                <c:pt idx="3">
                  <c:v>100</c:v>
                </c:pt>
                <c:pt idx="4">
                  <c:v>2000</c:v>
                </c:pt>
              </c:numCache>
            </c:numRef>
          </c:val>
        </c:ser>
        <c:dLbls>
          <c:numFmt formatCode="#,##0&quot; m&quot;" sourceLinked="0"/>
          <c:txPr>
            <a:bodyPr/>
            <a:lstStyle/>
            <a:p>
              <a:pPr>
                <a:defRPr b="1" i="0" strike="noStrike" sz="1200" u="none">
                  <a:solidFill>
                    <a:srgbClr val="0F1E36"/>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200" b="0" i="0" u="none" strike="noStrike">
                <a:solidFill>
                  <a:srgbClr val="0F1E36"/>
                </a:solidFill>
                <a:latin typeface="+mn-lt"/>
              </a:defRPr>
            </a:pPr>
            <a:endParaRPr lang="en-US"/>
          </a:p>
        </c:txPr>
        <c:crossAx val="2094734552"/>
        <c:crosses val="autoZero"/>
        <c:auto val="1"/>
        <c:lblAlgn val="ctr"/>
        <c:noMultiLvlLbl val="1"/>
      </c:catAx>
      <c:valAx>
        <c:axId val="2094734552"/>
        <c:scaling>
          <c:logBase val="10"/>
          <c:orientation val="minMax"/>
          <c:max val="10000"/>
          <c:min val="1"/>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Praverse Tech is an India-based enterprise AI company. Two things to land in the first 30 seconds: we build AI systems that survive real, regulated workflows with experts in the loop, and we are now building the physical connectivity layer for India's sovereign AI data centres.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Snapshot. Four business lines, not eight. The first three are AI software; the fourth is the photonics and AI data-centre infrastructure line, built with our USA technology partner. Lead with whichever line matches the audience.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Footprint. Engineering is in India; clients and partners span India, the US and Europe. Refer to our USA technology partner for the photonics line, and SWATI Spentose as the pharma advisory backbone.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problem. In healthcare and pharma the blocker is rarely model accuracy. It is evidence, oversight, traceability and workflow fit. That gap is why Praverse exists.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it plainly: the system drafts, analyses and flags; your experts decide. This principle runs through every product, from pharma to MENNIE.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capability areas a client can actually buy. Use this as the menu, then go deep on the one that matches the client's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agent era. Four agent types a client can buy today. The flow on top is the point: the expert-review step is built into the architecture.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Pharma is our deepest domain, backed by three decades of specialty-pharma advisory. The non-negotiable constraint: a wrong AI answer in GMP is worse than none.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only the two or three modules that match the prospect's pain. 483 responses and inspection readiness are the usual entry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Dwell on stage four: qualified personnel review and approve every output before it is used anywhere.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MENNIE is the flagship healthcare product and is in development. Be explicit: it supports intake, navigation and clinician handoff; it does not diagnose or treat. Make no claim about patents. Illustration is a concept rendering, not a product photo.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Rollout is staged, with clinical supervision at every step. Insert real pilot dates and partner names only once they are agreed. The robot form factor is R&amp;D only — do not present it as a product, and make no claim about patents.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to answer 'have you shipped anything?'. All imaging work is built for diagnostic support — flagging patterns for expert review, not issuing verdicts. Quote no accuracy figure and no venue that is not in the paper in front of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business line. Be precise about what we are and are not: our USA technology partner builds the interconnect, and we do the India-side engineering, integration and support. We do not manufacture in India today; localisation is a roadmap step tied to volumes. Name the partner only where we have their agreement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Capacity grew from about 375 MW in 2020 to over 1,500 MW in 2025 (MeitY). 2030 forecasts range from about 4 GW (Savills) to 12 GW (Wood Mackenzie). The AI-dedicated slice grows fastest — and AI racks need far more high-speed interconnect than traditional racks. That is our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Capacity is highly concentrated. Mumbai alone holds about half. Distances are approximate. Map uses the official Survey of India boundary.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Simple rule: short links inside and next to the rack use copper (cheaper, lower power). Anything across rows and halls needs optics. AI clusters need both, in very large numbers, which is why the interconnect bill is a meaningful share of AI data-centre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Portfolio available through our USA technology partner. Copper products (amber) for short links, optical (teal) for longer ones. Speed roadmap is indicative of the market, not a dated commitment. Confirm current SKUs and lead times with the partner before quoting.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honest framing: we do not manufacture chips or hold large component stock in India today. Step one is partner supply plus Indian engineering; local test capability and assembly follow demand. Never describe a facility we do not have, and quote no location, capacity or date until one is signed.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matters to a buyer: real outputs early, and monitoring and evaluation built into the handover.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Strongest card: three decades of specialty-pharma depth behind an AI engineering team. Most AI vendors cannot offer that. Photo shows a SWATI Spentose facility (advisory partner), not a Praverse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with Vishal and Ashwani for pharma prospects, and with Pratham for technical or infrastructure prospects. The point: AI engineering plus decades of pharma manufacturing, quality and inspection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their specific problem, not a generic follow-up meeting.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Repeat the one-line promise and hand over contact details.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pic>
        <p:nvPicPr>
          <p:cNvPr id="2" name="Image 0" descr="Praverse Tech logo"/>
          <p:cNvPicPr>
            <a:picLocks noChangeAspect="1"/>
          </p:cNvPicPr>
          <p:nvPr/>
        </p:nvPicPr>
        <p:blipFill>
          <a:blip r:embed="rId1"/>
          <a:stretch>
            <a:fillRect/>
          </a:stretch>
        </p:blipFill>
        <p:spPr>
          <a:xfrm>
            <a:off x="502920" y="6336792"/>
            <a:ext cx="329184" cy="292608"/>
          </a:xfrm>
          <a:prstGeom prst="rect">
            <a:avLst/>
          </a:prstGeom>
        </p:spPr>
      </p:pic>
      <p:sp>
        <p:nvSpPr>
          <p:cNvPr id="3" name="Text 0"/>
          <p:cNvSpPr/>
          <p:nvPr/>
        </p:nvSpPr>
        <p:spPr>
          <a:xfrm>
            <a:off x="868680" y="6355080"/>
            <a:ext cx="2743200" cy="256032"/>
          </a:xfrm>
          <a:prstGeom prst="rect">
            <a:avLst/>
          </a:prstGeom>
          <a:noFill/>
          <a:ln/>
        </p:spPr>
        <p:txBody>
          <a:bodyPr wrap="square" lIns="0" tIns="0" rIns="0" bIns="0" rtlCol="0" anchor="ctr"/>
          <a:lstStyle/>
          <a:p>
            <a:pPr indent="0" marL="0">
              <a:buNone/>
            </a:pPr>
            <a:r>
              <a:rPr lang="en-US" sz="900" b="1" spc="200" kern="0" dirty="0">
                <a:solidFill>
                  <a:schemeClr val="tx2"/>
                </a:solidFill>
              </a:rPr>
              <a:t>PRAVERSE TECH</a:t>
            </a:r>
            <a:endParaRPr lang="en-US" sz="900" dirty="0"/>
          </a:p>
        </p:txBody>
      </p:sp>
      <p:sp>
        <p:nvSpPr>
          <p:cNvPr id="4" name="Text 1"/>
          <p:cNvSpPr/>
          <p:nvPr>
            <p:ph idx="102" type="body" hasCustomPrompt="1"/>
          </p:nvPr>
        </p:nvSpPr>
        <p:spPr>
          <a:xfrm>
            <a:off x="548640" y="329184"/>
            <a:ext cx="8229600" cy="274320"/>
          </a:xfrm>
          <a:prstGeom prst="rect">
            <a:avLst/>
          </a:prstGeom>
          <a:noFill/>
          <a:ln/>
        </p:spPr>
        <p:txBody>
          <a:bodyPr wrap="square" rtlCol="0"/>
          <a:lstStyle>
            <a:lvl1pPr indent="0" marL="0">
              <a:buNone/>
              <a:defRPr lang="en-US" sz="1100" b="1" spc="200" kern="0" dirty="0">
                <a:solidFill>
                  <a:schemeClr val="accent1"/>
                </a:solidFill>
              </a:defRPr>
            </a:lvl1pPr>
          </a:lstStyle>
          <a:p>
            <a:pPr indent="0" marL="0">
              <a:buNone/>
            </a:pPr>
            <a:endParaRPr lang="en-US" sz="1100" dirty="0"/>
          </a:p>
        </p:txBody>
      </p:sp>
      <p:sp>
        <p:nvSpPr>
          <p:cNvPr id="5" name="Text 1"/>
          <p:cNvSpPr/>
          <p:nvPr>
            <p:ph idx="103" type="title" hasCustomPrompt="1"/>
          </p:nvPr>
        </p:nvSpPr>
        <p:spPr>
          <a:xfrm>
            <a:off x="548640" y="603504"/>
            <a:ext cx="11064240" cy="658368"/>
          </a:xfrm>
          <a:prstGeom prst="rect">
            <a:avLst/>
          </a:prstGeom>
          <a:noFill/>
          <a:ln/>
        </p:spPr>
        <p:txBody>
          <a:bodyPr wrap="square" rtlCol="0"/>
          <a:lstStyle>
            <a:lvl1pPr algn="l" indent="0" marL="0">
              <a:buNone/>
              <a:defRPr lang="en-US" sz="3200" b="1" dirty="0">
                <a:solidFill>
                  <a:schemeClr val="tx1"/>
                </a:solidFill>
                <a:latin typeface="Calibri" pitchFamily="34" charset="0"/>
                <a:ea typeface="Calibri" pitchFamily="34" charset="-122"/>
                <a:cs typeface="Calibri" pitchFamily="34" charset="-120"/>
              </a:defRPr>
            </a:lvl1pPr>
          </a:lstStyle>
          <a:p>
            <a:pPr algn="l" indent="0" marL="0">
              <a:buNone/>
            </a:pPr>
            <a:endParaRPr lang="en-US" sz="32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ver">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2011680"/>
            <a:ext cx="5852160" cy="1737360"/>
          </a:xfrm>
          <a:prstGeom prst="rect">
            <a:avLst/>
          </a:prstGeom>
          <a:noFill/>
          <a:ln/>
        </p:spPr>
        <p:txBody>
          <a:bodyPr wrap="square" rtlCol="0"/>
          <a:lstStyle>
            <a:lvl1pPr algn="l" indent="0" marL="0">
              <a:buNone/>
              <a:defRPr lang="en-US" sz="4400" b="1" dirty="0">
                <a:solidFill>
                  <a:schemeClr val="tx1"/>
                </a:solidFill>
                <a:latin typeface="Calibri" pitchFamily="34" charset="0"/>
                <a:ea typeface="Calibri" pitchFamily="34" charset="-122"/>
                <a:cs typeface="Calibri" pitchFamily="34" charset="-120"/>
              </a:defRPr>
            </a:lvl1pPr>
          </a:lstStyle>
          <a:p>
            <a:pPr algn="l" indent="0" marL="0">
              <a:buNone/>
            </a:pPr>
            <a:endParaRPr lang="en-US" sz="4400" dirty="0"/>
          </a:p>
        </p:txBody>
      </p:sp>
      <p:sp>
        <p:nvSpPr>
          <p:cNvPr id="3" name="Text 0"/>
          <p:cNvSpPr/>
          <p:nvPr>
            <p:ph idx="101" type="body" hasCustomPrompt="1"/>
          </p:nvPr>
        </p:nvSpPr>
        <p:spPr>
          <a:xfrm>
            <a:off x="640080" y="3886200"/>
            <a:ext cx="5486400" cy="914400"/>
          </a:xfrm>
          <a:prstGeom prst="rect">
            <a:avLst/>
          </a:prstGeom>
          <a:noFill/>
          <a:ln/>
        </p:spPr>
        <p:txBody>
          <a:bodyPr wrap="square" rtlCol="0"/>
          <a:lstStyle>
            <a:lvl1pPr algn="l" indent="0" marL="0">
              <a:buNone/>
              <a:defRPr lang="en-US" sz="1600" dirty="0">
                <a:solidFill>
                  <a:schemeClr val="tx2"/>
                </a:solidFill>
              </a:defRPr>
            </a:lvl1pPr>
          </a:lstStyle>
          <a:p>
            <a:pPr algn="l" indent="0" marL="0">
              <a:buNone/>
            </a:pPr>
            <a:endParaRPr lang="en-US" sz="1600" dirty="0"/>
          </a:p>
        </p:txBody>
      </p:sp>
    </p:spTree>
  </p:cSld>
  <p:clrMapOvr>
    <a:masterClrMapping/>
  </p:clrMapOvr>
</p:sldLayout>
</file>

<file path=ppt/slideMasters/_rels/slideMaster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3.xml"/><Relationship Id="rId4" Type="http://schemas.openxmlformats.org/officeDocument/2006/relationships/notesSlide" Target="../notesSlides/notesSlide1.xml"/></Relationships>
</file>

<file path=ppt/slides/_rels/slide2.xml.rels><?xml version="1.0" encoding="UTF-8"?><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2.xml"/><Relationship Id="rId6" Type="http://schemas.openxmlformats.org/officeDocument/2006/relationships/notesSlide" Target="../notesSlides/notesSlide2.xml"/></Relationships>
</file>

<file path=ppt/slides/_rels/slide3.xml.rels><?xml version="1.0" encoding="UTF-8"?><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2.xml"/><Relationship Id="rId7"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4-10.png"/><Relationship Id="rId11" Type="http://schemas.openxmlformats.org/officeDocument/2006/relationships/slideLayout" Target="../slideLayouts/slideLayout2.xml"/><Relationship Id="rId12" Type="http://schemas.openxmlformats.org/officeDocument/2006/relationships/notesSlide" Target="../notesSlides/notesSlide4.xml"/></Relationships>
</file>

<file path=ppt/slides/_rels/slide5.xml.rels><?xml version="1.0" encoding="UTF-8"?><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2.xml"/><Relationship Id="rId5"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2.xml"/><Relationship Id="rId8"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2.xml"/><Relationship Id="rId6"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2.xml"/><Relationship Id="rId5"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2.xml"/><Relationship Id="rId10"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2.xml"/><Relationship Id="rId7"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2.xml"/><Relationship Id="rId7"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2.xml"/><Relationship Id="rId5"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2.xml"/><Relationship Id="rId6"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2.xml"/><Relationship Id="rId8" Type="http://schemas.openxmlformats.org/officeDocument/2006/relationships/notesSlide" Target="../notesSlides/notesSlide18.xml"/></Relationships>
</file>

<file path=ppt/slides/_rels/slide19.xml.rels><?xml version="1.0" encoding="UTF-8"?><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2.xml"/><Relationship Id="rId5" Type="http://schemas.openxmlformats.org/officeDocument/2006/relationships/notesSlide" Target="../notesSlides/notesSlide19.xml"/></Relationships>
</file>

<file path=ppt/slides/_rels/slide20.xml.rels><?xml version="1.0" encoding="UTF-8"?><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2.xml"/><Relationship Id="rId6" Type="http://schemas.openxmlformats.org/officeDocument/2006/relationships/notesSlide" Target="../notesSlides/notesSlide20.xml"/></Relationships>
</file>

<file path=ppt/slides/_rels/slide21.xml.rels><?xml version="1.0" encoding="UTF-8"?><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jpg"/><Relationship Id="rId6" Type="http://schemas.openxmlformats.org/officeDocument/2006/relationships/slideLayout" Target="../slideLayouts/slideLayout2.xml"/><Relationship Id="rId7"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image" Target="../media/image-22-1.jpg"/><Relationship Id="rId2" Type="http://schemas.openxmlformats.org/officeDocument/2006/relationships/image" Target="../media/image-22-2.jpg"/><Relationship Id="rId3" Type="http://schemas.openxmlformats.org/officeDocument/2006/relationships/image" Target="../media/image-22-3.jpg"/><Relationship Id="rId4" Type="http://schemas.openxmlformats.org/officeDocument/2006/relationships/slideLayout" Target="../slideLayouts/slideLayout2.xml"/><Relationship Id="rId5"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slideLayout" Target="../slideLayouts/slideLayout2.xml"/><Relationship Id="rId6"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slideLayout" Target="../slideLayouts/slideLayout3.xml"/><Relationship Id="rId8"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Abstract illustration of fibre-optic light paths converging on a node"/>
          <p:cNvPicPr>
            <a:picLocks noChangeAspect="1"/>
          </p:cNvPicPr>
          <p:nvPr/>
        </p:nvPicPr>
        <p:blipFill>
          <a:blip r:embed="rId1"/>
          <a:stretch>
            <a:fillRect/>
          </a:stretch>
        </p:blipFill>
        <p:spPr>
          <a:xfrm>
            <a:off x="6473952" y="0"/>
            <a:ext cx="5715000" cy="6858000"/>
          </a:xfrm>
          <a:prstGeom prst="rect">
            <a:avLst/>
          </a:prstGeom>
        </p:spPr>
      </p:pic>
      <p:pic>
        <p:nvPicPr>
          <p:cNvPr id="3" name="Image 1" descr="Praverse Tech logo"/>
          <p:cNvPicPr>
            <a:picLocks noChangeAspect="1"/>
          </p:cNvPicPr>
          <p:nvPr/>
        </p:nvPicPr>
        <p:blipFill>
          <a:blip r:embed="rId2"/>
          <a:stretch>
            <a:fillRect/>
          </a:stretch>
        </p:blipFill>
        <p:spPr>
          <a:xfrm>
            <a:off x="640080" y="566928"/>
            <a:ext cx="621792" cy="548640"/>
          </a:xfrm>
          <a:prstGeom prst="rect">
            <a:avLst/>
          </a:prstGeom>
        </p:spPr>
      </p:pic>
      <p:sp>
        <p:nvSpPr>
          <p:cNvPr id="4" name="Text 0"/>
          <p:cNvSpPr txBox="1"/>
          <p:nvPr/>
        </p:nvSpPr>
        <p:spPr>
          <a:xfrm>
            <a:off x="1371600" y="658368"/>
            <a:ext cx="3657600" cy="365760"/>
          </a:xfrm>
          <a:prstGeom prst="rect">
            <a:avLst/>
          </a:prstGeom>
          <a:noFill/>
          <a:ln/>
        </p:spPr>
        <p:txBody>
          <a:bodyPr wrap="square" lIns="0" tIns="0" rIns="0" bIns="0" rtlCol="0" anchor="ctr"/>
          <a:lstStyle/>
          <a:p>
            <a:pPr indent="0" marL="0">
              <a:buNone/>
            </a:pPr>
            <a:r>
              <a:rPr lang="en-US" sz="1300" b="1" spc="300" kern="0" dirty="0">
                <a:solidFill>
                  <a:srgbClr val="0F1E36"/>
                </a:solidFill>
              </a:rPr>
              <a:t>PRAVERSE TECH PVT LTD</a:t>
            </a:r>
            <a:endParaRPr lang="en-US" sz="1300" dirty="0"/>
          </a:p>
        </p:txBody>
      </p:sp>
      <p:sp>
        <p:nvSpPr>
          <p:cNvPr id="5" name="Text 1"/>
          <p:cNvSpPr txBox="1"/>
          <p:nvPr/>
        </p:nvSpPr>
        <p:spPr>
          <a:xfrm>
            <a:off x="640080" y="1554480"/>
            <a:ext cx="5760720" cy="320040"/>
          </a:xfrm>
          <a:prstGeom prst="rect">
            <a:avLst/>
          </a:prstGeom>
          <a:noFill/>
          <a:ln/>
        </p:spPr>
        <p:txBody>
          <a:bodyPr wrap="square" lIns="0" tIns="0" rIns="0" bIns="0" rtlCol="0" anchor="t"/>
          <a:lstStyle/>
          <a:p>
            <a:pPr indent="0" marL="0">
              <a:buNone/>
            </a:pPr>
            <a:r>
              <a:rPr lang="en-US" sz="1200" b="1" spc="200" kern="0" dirty="0">
                <a:solidFill>
                  <a:srgbClr val="0E9F9A"/>
                </a:solidFill>
              </a:rPr>
              <a:t>ENTERPRISE AI  ·  HEALTHCARE  ·  PHARMA  ·  PHOTONICS</a:t>
            </a:r>
            <a:endParaRPr lang="en-US" sz="1200" dirty="0"/>
          </a:p>
        </p:txBody>
      </p:sp>
      <p:sp>
        <p:nvSpPr>
          <p:cNvPr id="6" name="Text 0"/>
          <p:cNvSpPr/>
          <p:nvPr>
            <p:ph idx="100" type="title" hasCustomPrompt="1"/>
          </p:nvPr>
        </p:nvSpPr>
        <p:spPr>
          <a:xfrm>
            <a:off x="640080" y="2011680"/>
            <a:ext cx="5852160" cy="1737360"/>
          </a:xfrm>
          <a:prstGeom prst="rect">
            <a:avLst/>
          </a:prstGeom>
          <a:noFill/>
          <a:ln/>
        </p:spPr>
        <p:txBody>
          <a:bodyPr wrap="square" lIns="0" tIns="0" rIns="0" bIns="0" rtlCol="0" anchor="t"/>
          <a:lstStyle/>
          <a:p>
            <a:pPr algn="l" indent="0" marL="0">
              <a:buNone/>
            </a:pPr>
            <a:r>
              <a:rPr lang="en-US" sz="4400" b="1" dirty="0">
                <a:solidFill>
                  <a:schemeClr val="tx1"/>
                </a:solidFill>
                <a:latin typeface="Calibri" pitchFamily="34" charset="0"/>
                <a:ea typeface="Calibri" pitchFamily="34" charset="-122"/>
                <a:cs typeface="Calibri" pitchFamily="34" charset="-120"/>
              </a:rPr>
              <a:t>Engineering human-centred intelligence</a:t>
            </a:r>
            <a:endParaRPr lang="en-US" sz="4400" dirty="0"/>
          </a:p>
        </p:txBody>
      </p:sp>
      <p:sp>
        <p:nvSpPr>
          <p:cNvPr id="7" name="Text 0"/>
          <p:cNvSpPr/>
          <p:nvPr>
            <p:ph idx="101" type="body" hasCustomPrompt="1"/>
          </p:nvPr>
        </p:nvSpPr>
        <p:spPr>
          <a:xfrm>
            <a:off x="640080" y="3886200"/>
            <a:ext cx="5486400" cy="914400"/>
          </a:xfrm>
          <a:prstGeom prst="rect">
            <a:avLst/>
          </a:prstGeom>
          <a:noFill/>
          <a:ln/>
        </p:spPr>
        <p:txBody>
          <a:bodyPr wrap="square" lIns="0" tIns="0" rIns="0" bIns="0" rtlCol="0" anchor="t"/>
          <a:lstStyle/>
          <a:p>
            <a:pPr algn="l" indent="0" marL="0">
              <a:buNone/>
            </a:pPr>
            <a:r>
              <a:rPr lang="en-US" sz="1600" dirty="0">
                <a:solidFill>
                  <a:schemeClr val="tx2"/>
                </a:solidFill>
              </a:rPr>
              <a:t>Enterprise AI for healthcare, pharma and regulated industries — and the high-speed interconnect layer for India's sovereign AI data centres.</a:t>
            </a:r>
            <a:endParaRPr lang="en-US" sz="1600" dirty="0"/>
          </a:p>
        </p:txBody>
      </p:sp>
      <p:sp>
        <p:nvSpPr>
          <p:cNvPr id="8" name="Text 4"/>
          <p:cNvSpPr txBox="1"/>
          <p:nvPr/>
        </p:nvSpPr>
        <p:spPr>
          <a:xfrm>
            <a:off x="640080" y="6172200"/>
            <a:ext cx="6858000" cy="274320"/>
          </a:xfrm>
          <a:prstGeom prst="rect">
            <a:avLst/>
          </a:prstGeom>
          <a:noFill/>
          <a:ln/>
        </p:spPr>
        <p:txBody>
          <a:bodyPr wrap="square" lIns="0" tIns="0" rIns="0" bIns="0" rtlCol="0" anchor="t"/>
          <a:lstStyle/>
          <a:p>
            <a:pPr indent="0" marL="0">
              <a:buNone/>
            </a:pPr>
            <a:r>
              <a:rPr lang="en-US" sz="1100" dirty="0">
                <a:solidFill>
                  <a:srgbClr val="4A5A70"/>
                </a:solidFill>
              </a:rPr>
              <a:t>praversetech.com   ·   inquiry@praversetech.com   ·   +91 93132 47264   ·   Vadodara, Gujarat, India</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AT A GLANCE</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One company, four focused business lines</a:t>
            </a:r>
            <a:endParaRPr lang="en-US" sz="3200" dirty="0"/>
          </a:p>
        </p:txBody>
      </p:sp>
      <p:sp>
        <p:nvSpPr>
          <p:cNvPr id="4" name="card"/>
          <p:cNvSpPr/>
          <p:nvPr/>
        </p:nvSpPr>
        <p:spPr>
          <a:xfrm>
            <a:off x="548640" y="1481328"/>
            <a:ext cx="2567178" cy="1097280"/>
          </a:xfrm>
          <a:prstGeom prst="roundRect">
            <a:avLst>
              <a:gd name="adj" fmla="val 10000"/>
            </a:avLst>
          </a:prstGeom>
          <a:solidFill>
            <a:srgbClr val="F2F6FA"/>
          </a:solidFill>
          <a:ln w="12700">
            <a:solidFill>
              <a:srgbClr val="F2F6FA"/>
            </a:solidFill>
            <a:prstDash val="solid"/>
          </a:ln>
        </p:spPr>
      </p:sp>
      <p:sp>
        <p:nvSpPr>
          <p:cNvPr id="5" name="Text 3"/>
          <p:cNvSpPr txBox="1"/>
          <p:nvPr/>
        </p:nvSpPr>
        <p:spPr>
          <a:xfrm>
            <a:off x="777240" y="1591056"/>
            <a:ext cx="2201418" cy="603504"/>
          </a:xfrm>
          <a:prstGeom prst="rect">
            <a:avLst/>
          </a:prstGeom>
          <a:noFill/>
          <a:ln/>
        </p:spPr>
        <p:txBody>
          <a:bodyPr wrap="square" lIns="0" tIns="0" rIns="0" bIns="0" rtlCol="0" anchor="ctr"/>
          <a:lstStyle/>
          <a:p>
            <a:pPr indent="0" marL="0">
              <a:buNone/>
            </a:pPr>
            <a:r>
              <a:rPr lang="en-US" sz="3200" b="1" dirty="0">
                <a:solidFill>
                  <a:srgbClr val="0E9F9A"/>
                </a:solidFill>
              </a:rPr>
              <a:t>2023</a:t>
            </a:r>
            <a:endParaRPr lang="en-US" sz="3200" dirty="0"/>
          </a:p>
        </p:txBody>
      </p:sp>
      <p:sp>
        <p:nvSpPr>
          <p:cNvPr id="6" name="Text 4"/>
          <p:cNvSpPr txBox="1"/>
          <p:nvPr/>
        </p:nvSpPr>
        <p:spPr>
          <a:xfrm>
            <a:off x="777240" y="2139696"/>
            <a:ext cx="2201418" cy="384048"/>
          </a:xfrm>
          <a:prstGeom prst="rect">
            <a:avLst/>
          </a:prstGeom>
          <a:noFill/>
          <a:ln/>
        </p:spPr>
        <p:txBody>
          <a:bodyPr wrap="square" lIns="0" tIns="0" rIns="0" bIns="0" rtlCol="0" anchor="t"/>
          <a:lstStyle/>
          <a:p>
            <a:pPr indent="0" marL="0">
              <a:buNone/>
            </a:pPr>
            <a:r>
              <a:rPr lang="en-US" sz="1200" dirty="0">
                <a:solidFill>
                  <a:srgbClr val="4A5A70"/>
                </a:solidFill>
              </a:rPr>
              <a:t>Idea began</a:t>
            </a:r>
            <a:endParaRPr lang="en-US" sz="1200" dirty="0"/>
          </a:p>
        </p:txBody>
      </p:sp>
      <p:sp>
        <p:nvSpPr>
          <p:cNvPr id="7" name="card"/>
          <p:cNvSpPr/>
          <p:nvPr/>
        </p:nvSpPr>
        <p:spPr>
          <a:xfrm>
            <a:off x="3390138" y="1481328"/>
            <a:ext cx="2567178" cy="1097280"/>
          </a:xfrm>
          <a:prstGeom prst="roundRect">
            <a:avLst>
              <a:gd name="adj" fmla="val 10000"/>
            </a:avLst>
          </a:prstGeom>
          <a:solidFill>
            <a:srgbClr val="F2F6FA"/>
          </a:solidFill>
          <a:ln w="12700">
            <a:solidFill>
              <a:srgbClr val="F2F6FA"/>
            </a:solidFill>
            <a:prstDash val="solid"/>
          </a:ln>
        </p:spPr>
      </p:sp>
      <p:sp>
        <p:nvSpPr>
          <p:cNvPr id="8" name="Text 6"/>
          <p:cNvSpPr txBox="1"/>
          <p:nvPr/>
        </p:nvSpPr>
        <p:spPr>
          <a:xfrm>
            <a:off x="3618738" y="1591056"/>
            <a:ext cx="2201418" cy="603504"/>
          </a:xfrm>
          <a:prstGeom prst="rect">
            <a:avLst/>
          </a:prstGeom>
          <a:noFill/>
          <a:ln/>
        </p:spPr>
        <p:txBody>
          <a:bodyPr wrap="square" lIns="0" tIns="0" rIns="0" bIns="0" rtlCol="0" anchor="ctr"/>
          <a:lstStyle/>
          <a:p>
            <a:pPr indent="0" marL="0">
              <a:buNone/>
            </a:pPr>
            <a:r>
              <a:rPr lang="en-US" sz="3200" b="1" dirty="0">
                <a:solidFill>
                  <a:srgbClr val="0E9F9A"/>
                </a:solidFill>
              </a:rPr>
              <a:t>Vadodara</a:t>
            </a:r>
            <a:endParaRPr lang="en-US" sz="3200" dirty="0"/>
          </a:p>
        </p:txBody>
      </p:sp>
      <p:sp>
        <p:nvSpPr>
          <p:cNvPr id="9" name="Text 7"/>
          <p:cNvSpPr txBox="1"/>
          <p:nvPr/>
        </p:nvSpPr>
        <p:spPr>
          <a:xfrm>
            <a:off x="3618738" y="2139696"/>
            <a:ext cx="2201418" cy="384048"/>
          </a:xfrm>
          <a:prstGeom prst="rect">
            <a:avLst/>
          </a:prstGeom>
          <a:noFill/>
          <a:ln/>
        </p:spPr>
        <p:txBody>
          <a:bodyPr wrap="square" lIns="0" tIns="0" rIns="0" bIns="0" rtlCol="0" anchor="t"/>
          <a:lstStyle/>
          <a:p>
            <a:pPr indent="0" marL="0">
              <a:buNone/>
            </a:pPr>
            <a:r>
              <a:rPr lang="en-US" sz="1200" dirty="0">
                <a:solidFill>
                  <a:srgbClr val="4A5A70"/>
                </a:solidFill>
              </a:rPr>
              <a:t>Headquarters · Gujarat, India</a:t>
            </a:r>
            <a:endParaRPr lang="en-US" sz="1200" dirty="0"/>
          </a:p>
        </p:txBody>
      </p:sp>
      <p:sp>
        <p:nvSpPr>
          <p:cNvPr id="10" name="card"/>
          <p:cNvSpPr/>
          <p:nvPr/>
        </p:nvSpPr>
        <p:spPr>
          <a:xfrm>
            <a:off x="6231636" y="1481328"/>
            <a:ext cx="2567178" cy="1097280"/>
          </a:xfrm>
          <a:prstGeom prst="roundRect">
            <a:avLst>
              <a:gd name="adj" fmla="val 10000"/>
            </a:avLst>
          </a:prstGeom>
          <a:solidFill>
            <a:srgbClr val="F2F6FA"/>
          </a:solidFill>
          <a:ln w="12700">
            <a:solidFill>
              <a:srgbClr val="F2F6FA"/>
            </a:solidFill>
            <a:prstDash val="solid"/>
          </a:ln>
        </p:spPr>
      </p:sp>
      <p:sp>
        <p:nvSpPr>
          <p:cNvPr id="11" name="Text 9"/>
          <p:cNvSpPr txBox="1"/>
          <p:nvPr/>
        </p:nvSpPr>
        <p:spPr>
          <a:xfrm>
            <a:off x="6460236" y="1591056"/>
            <a:ext cx="2201418" cy="603504"/>
          </a:xfrm>
          <a:prstGeom prst="rect">
            <a:avLst/>
          </a:prstGeom>
          <a:noFill/>
          <a:ln/>
        </p:spPr>
        <p:txBody>
          <a:bodyPr wrap="square" lIns="0" tIns="0" rIns="0" bIns="0" rtlCol="0" anchor="ctr"/>
          <a:lstStyle/>
          <a:p>
            <a:pPr indent="0" marL="0">
              <a:buNone/>
            </a:pPr>
            <a:r>
              <a:rPr lang="en-US" sz="3200" b="1" dirty="0">
                <a:solidFill>
                  <a:srgbClr val="0E9F9A"/>
                </a:solidFill>
              </a:rPr>
              <a:t>2026</a:t>
            </a:r>
            <a:endParaRPr lang="en-US" sz="3200" dirty="0"/>
          </a:p>
        </p:txBody>
      </p:sp>
      <p:sp>
        <p:nvSpPr>
          <p:cNvPr id="12" name="Text 10"/>
          <p:cNvSpPr txBox="1"/>
          <p:nvPr/>
        </p:nvSpPr>
        <p:spPr>
          <a:xfrm>
            <a:off x="6460236" y="2139696"/>
            <a:ext cx="2201418" cy="384048"/>
          </a:xfrm>
          <a:prstGeom prst="rect">
            <a:avLst/>
          </a:prstGeom>
          <a:noFill/>
          <a:ln/>
        </p:spPr>
        <p:txBody>
          <a:bodyPr wrap="square" lIns="0" tIns="0" rIns="0" bIns="0" rtlCol="0" anchor="t"/>
          <a:lstStyle/>
          <a:p>
            <a:pPr indent="0" marL="0">
              <a:buNone/>
            </a:pPr>
            <a:r>
              <a:rPr lang="en-US" sz="1200" dirty="0">
                <a:solidFill>
                  <a:srgbClr val="4A5A70"/>
                </a:solidFill>
              </a:rPr>
              <a:t>Praverse Tech Pvt Ltd incorporated</a:t>
            </a:r>
            <a:endParaRPr lang="en-US" sz="1200" dirty="0"/>
          </a:p>
        </p:txBody>
      </p:sp>
      <p:sp>
        <p:nvSpPr>
          <p:cNvPr id="13" name="card"/>
          <p:cNvSpPr/>
          <p:nvPr/>
        </p:nvSpPr>
        <p:spPr>
          <a:xfrm>
            <a:off x="9073134" y="1481328"/>
            <a:ext cx="2567178" cy="1097280"/>
          </a:xfrm>
          <a:prstGeom prst="roundRect">
            <a:avLst>
              <a:gd name="adj" fmla="val 10000"/>
            </a:avLst>
          </a:prstGeom>
          <a:solidFill>
            <a:srgbClr val="F2F6FA"/>
          </a:solidFill>
          <a:ln w="12700">
            <a:solidFill>
              <a:srgbClr val="F2F6FA"/>
            </a:solidFill>
            <a:prstDash val="solid"/>
          </a:ln>
        </p:spPr>
      </p:sp>
      <p:sp>
        <p:nvSpPr>
          <p:cNvPr id="14" name="Text 12"/>
          <p:cNvSpPr txBox="1"/>
          <p:nvPr/>
        </p:nvSpPr>
        <p:spPr>
          <a:xfrm>
            <a:off x="9301734" y="1591056"/>
            <a:ext cx="2201418" cy="603504"/>
          </a:xfrm>
          <a:prstGeom prst="rect">
            <a:avLst/>
          </a:prstGeom>
          <a:noFill/>
          <a:ln/>
        </p:spPr>
        <p:txBody>
          <a:bodyPr wrap="square" lIns="0" tIns="0" rIns="0" bIns="0" rtlCol="0" anchor="ctr"/>
          <a:lstStyle/>
          <a:p>
            <a:pPr indent="0" marL="0">
              <a:buNone/>
            </a:pPr>
            <a:r>
              <a:rPr lang="en-US" sz="3200" b="1" dirty="0">
                <a:solidFill>
                  <a:srgbClr val="0E9F9A"/>
                </a:solidFill>
              </a:rPr>
              <a:t>1</a:t>
            </a:r>
            <a:endParaRPr lang="en-US" sz="3200" dirty="0"/>
          </a:p>
        </p:txBody>
      </p:sp>
      <p:sp>
        <p:nvSpPr>
          <p:cNvPr id="15" name="Text 13"/>
          <p:cNvSpPr txBox="1"/>
          <p:nvPr/>
        </p:nvSpPr>
        <p:spPr>
          <a:xfrm>
            <a:off x="9301734" y="2139696"/>
            <a:ext cx="2201418" cy="384048"/>
          </a:xfrm>
          <a:prstGeom prst="rect">
            <a:avLst/>
          </a:prstGeom>
          <a:noFill/>
          <a:ln/>
        </p:spPr>
        <p:txBody>
          <a:bodyPr wrap="square" lIns="0" tIns="0" rIns="0" bIns="0" rtlCol="0" anchor="t"/>
          <a:lstStyle/>
          <a:p>
            <a:pPr indent="0" marL="0">
              <a:buNone/>
            </a:pPr>
            <a:r>
              <a:rPr lang="en-US" sz="1200" dirty="0">
                <a:solidFill>
                  <a:srgbClr val="4A5A70"/>
                </a:solidFill>
              </a:rPr>
              <a:t>Healthcare product in development (MENNIE)</a:t>
            </a:r>
            <a:endParaRPr lang="en-US" sz="1200" dirty="0"/>
          </a:p>
        </p:txBody>
      </p:sp>
      <p:sp>
        <p:nvSpPr>
          <p:cNvPr id="16" name="card"/>
          <p:cNvSpPr/>
          <p:nvPr/>
        </p:nvSpPr>
        <p:spPr>
          <a:xfrm>
            <a:off x="548640" y="2852928"/>
            <a:ext cx="2567178" cy="3200400"/>
          </a:xfrm>
          <a:prstGeom prst="roundRect">
            <a:avLst>
              <a:gd name="adj" fmla="val 427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7" name="icon circle"/>
          <p:cNvSpPr/>
          <p:nvPr/>
        </p:nvSpPr>
        <p:spPr>
          <a:xfrm>
            <a:off x="822960" y="3127248"/>
            <a:ext cx="566928" cy="566928"/>
          </a:xfrm>
          <a:prstGeom prst="ellipse">
            <a:avLst/>
          </a:prstGeom>
          <a:solidFill>
            <a:srgbClr val="E3F6F4"/>
          </a:solidFill>
          <a:ln w="12700">
            <a:solidFill>
              <a:srgbClr val="E3F6F4"/>
            </a:solidFill>
            <a:prstDash val="solid"/>
          </a:ln>
        </p:spPr>
      </p:sp>
      <p:pic>
        <p:nvPicPr>
          <p:cNvPr id="18" name="Image 0" descr="Bot icon"/>
          <p:cNvPicPr>
            <a:picLocks noChangeAspect="1"/>
          </p:cNvPicPr>
          <p:nvPr/>
        </p:nvPicPr>
        <p:blipFill>
          <a:blip r:embed="rId1"/>
          <a:stretch>
            <a:fillRect/>
          </a:stretch>
        </p:blipFill>
        <p:spPr>
          <a:xfrm>
            <a:off x="947684" y="3251972"/>
            <a:ext cx="317480" cy="317480"/>
          </a:xfrm>
          <a:prstGeom prst="rect">
            <a:avLst/>
          </a:prstGeom>
        </p:spPr>
      </p:pic>
      <p:sp>
        <p:nvSpPr>
          <p:cNvPr id="19" name="Text 16"/>
          <p:cNvSpPr txBox="1"/>
          <p:nvPr/>
        </p:nvSpPr>
        <p:spPr>
          <a:xfrm>
            <a:off x="822960" y="3840480"/>
            <a:ext cx="2109978" cy="566928"/>
          </a:xfrm>
          <a:prstGeom prst="rect">
            <a:avLst/>
          </a:prstGeom>
          <a:noFill/>
          <a:ln/>
        </p:spPr>
        <p:txBody>
          <a:bodyPr wrap="square" lIns="0" tIns="0" rIns="0" bIns="0" rtlCol="0" anchor="t"/>
          <a:lstStyle/>
          <a:p>
            <a:pPr indent="0" marL="0">
              <a:buNone/>
            </a:pPr>
            <a:r>
              <a:rPr lang="en-US" sz="1800" b="1" dirty="0">
                <a:solidFill>
                  <a:srgbClr val="0F1E36"/>
                </a:solidFill>
              </a:rPr>
              <a:t>Enterprise AI &amp; Agents</a:t>
            </a:r>
            <a:endParaRPr lang="en-US" sz="1800" dirty="0"/>
          </a:p>
        </p:txBody>
      </p:sp>
      <p:sp>
        <p:nvSpPr>
          <p:cNvPr id="20" name="Text 17"/>
          <p:cNvSpPr txBox="1"/>
          <p:nvPr/>
        </p:nvSpPr>
        <p:spPr>
          <a:xfrm>
            <a:off x="822960" y="4425696"/>
            <a:ext cx="2109978" cy="1005840"/>
          </a:xfrm>
          <a:prstGeom prst="rect">
            <a:avLst/>
          </a:prstGeom>
          <a:noFill/>
          <a:ln/>
        </p:spPr>
        <p:txBody>
          <a:bodyPr wrap="square" lIns="0" tIns="0" rIns="0" bIns="0" rtlCol="0" anchor="t"/>
          <a:lstStyle/>
          <a:p>
            <a:pPr indent="0" marL="0">
              <a:buNone/>
            </a:pPr>
            <a:r>
              <a:rPr lang="en-US" sz="1400" dirty="0">
                <a:solidFill>
                  <a:srgbClr val="4A5A70"/>
                </a:solidFill>
              </a:rPr>
              <a:t>Agents, copilots, RAG search and production ML that live inside real workflows.</a:t>
            </a:r>
            <a:endParaRPr lang="en-US" sz="1400" dirty="0"/>
          </a:p>
        </p:txBody>
      </p:sp>
      <p:sp>
        <p:nvSpPr>
          <p:cNvPr id="21" name="Text 18"/>
          <p:cNvSpPr txBox="1"/>
          <p:nvPr/>
        </p:nvSpPr>
        <p:spPr>
          <a:xfrm>
            <a:off x="822960" y="5550408"/>
            <a:ext cx="2109978" cy="274320"/>
          </a:xfrm>
          <a:prstGeom prst="rect">
            <a:avLst/>
          </a:prstGeom>
          <a:noFill/>
          <a:ln/>
        </p:spPr>
        <p:txBody>
          <a:bodyPr wrap="square" lIns="0" tIns="0" rIns="0" bIns="0" rtlCol="0" anchor="t"/>
          <a:lstStyle/>
          <a:p>
            <a:pPr indent="0" marL="0">
              <a:buNone/>
            </a:pPr>
            <a:r>
              <a:rPr lang="en-US" sz="1100" b="1" dirty="0">
                <a:solidFill>
                  <a:srgbClr val="0B7F7B"/>
                </a:solidFill>
              </a:rPr>
              <a:t>Agents · RAG · MLOps</a:t>
            </a:r>
            <a:endParaRPr lang="en-US" sz="1100" dirty="0"/>
          </a:p>
        </p:txBody>
      </p:sp>
      <p:sp>
        <p:nvSpPr>
          <p:cNvPr id="22" name="card"/>
          <p:cNvSpPr/>
          <p:nvPr/>
        </p:nvSpPr>
        <p:spPr>
          <a:xfrm>
            <a:off x="3390138" y="2852928"/>
            <a:ext cx="2567178" cy="3200400"/>
          </a:xfrm>
          <a:prstGeom prst="roundRect">
            <a:avLst>
              <a:gd name="adj" fmla="val 427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3" name="icon circle"/>
          <p:cNvSpPr/>
          <p:nvPr/>
        </p:nvSpPr>
        <p:spPr>
          <a:xfrm>
            <a:off x="3664458" y="3127248"/>
            <a:ext cx="566928" cy="566928"/>
          </a:xfrm>
          <a:prstGeom prst="ellipse">
            <a:avLst/>
          </a:prstGeom>
          <a:solidFill>
            <a:srgbClr val="E3F6F4"/>
          </a:solidFill>
          <a:ln w="12700">
            <a:solidFill>
              <a:srgbClr val="E3F6F4"/>
            </a:solidFill>
            <a:prstDash val="solid"/>
          </a:ln>
        </p:spPr>
      </p:sp>
      <p:pic>
        <p:nvPicPr>
          <p:cNvPr id="24" name="Image 1" descr="ShieldCheck icon"/>
          <p:cNvPicPr>
            <a:picLocks noChangeAspect="1"/>
          </p:cNvPicPr>
          <p:nvPr/>
        </p:nvPicPr>
        <p:blipFill>
          <a:blip r:embed="rId2"/>
          <a:stretch>
            <a:fillRect/>
          </a:stretch>
        </p:blipFill>
        <p:spPr>
          <a:xfrm>
            <a:off x="3789182" y="3251972"/>
            <a:ext cx="317480" cy="317480"/>
          </a:xfrm>
          <a:prstGeom prst="rect">
            <a:avLst/>
          </a:prstGeom>
        </p:spPr>
      </p:pic>
      <p:sp>
        <p:nvSpPr>
          <p:cNvPr id="25" name="Text 21"/>
          <p:cNvSpPr txBox="1"/>
          <p:nvPr/>
        </p:nvSpPr>
        <p:spPr>
          <a:xfrm>
            <a:off x="3664458" y="3840480"/>
            <a:ext cx="2109978" cy="566928"/>
          </a:xfrm>
          <a:prstGeom prst="rect">
            <a:avLst/>
          </a:prstGeom>
          <a:noFill/>
          <a:ln/>
        </p:spPr>
        <p:txBody>
          <a:bodyPr wrap="square" lIns="0" tIns="0" rIns="0" bIns="0" rtlCol="0" anchor="t"/>
          <a:lstStyle/>
          <a:p>
            <a:pPr indent="0" marL="0">
              <a:buNone/>
            </a:pPr>
            <a:r>
              <a:rPr lang="en-US" sz="1800" b="1" dirty="0">
                <a:solidFill>
                  <a:srgbClr val="0F1E36"/>
                </a:solidFill>
              </a:rPr>
              <a:t>Pharma &amp; Regulatory AI</a:t>
            </a:r>
            <a:endParaRPr lang="en-US" sz="1800" dirty="0"/>
          </a:p>
        </p:txBody>
      </p:sp>
      <p:sp>
        <p:nvSpPr>
          <p:cNvPr id="26" name="Text 22"/>
          <p:cNvSpPr txBox="1"/>
          <p:nvPr/>
        </p:nvSpPr>
        <p:spPr>
          <a:xfrm>
            <a:off x="3664458" y="4425696"/>
            <a:ext cx="2109978" cy="1005840"/>
          </a:xfrm>
          <a:prstGeom prst="rect">
            <a:avLst/>
          </a:prstGeom>
          <a:noFill/>
          <a:ln/>
        </p:spPr>
        <p:txBody>
          <a:bodyPr wrap="square" lIns="0" tIns="0" rIns="0" bIns="0" rtlCol="0" anchor="t"/>
          <a:lstStyle/>
          <a:p>
            <a:pPr indent="0" marL="0">
              <a:buNone/>
            </a:pPr>
            <a:r>
              <a:rPr lang="en-US" sz="1400" dirty="0">
                <a:solidFill>
                  <a:srgbClr val="4A5A70"/>
                </a:solidFill>
              </a:rPr>
              <a:t>FDA 483 responses, CAPA, data integrity and inspection readiness — every output expert-reviewed.</a:t>
            </a:r>
            <a:endParaRPr lang="en-US" sz="1400" dirty="0"/>
          </a:p>
        </p:txBody>
      </p:sp>
      <p:sp>
        <p:nvSpPr>
          <p:cNvPr id="27" name="Text 23"/>
          <p:cNvSpPr txBox="1"/>
          <p:nvPr/>
        </p:nvSpPr>
        <p:spPr>
          <a:xfrm>
            <a:off x="3664458" y="5550408"/>
            <a:ext cx="2109978" cy="274320"/>
          </a:xfrm>
          <a:prstGeom prst="rect">
            <a:avLst/>
          </a:prstGeom>
          <a:noFill/>
          <a:ln/>
        </p:spPr>
        <p:txBody>
          <a:bodyPr wrap="square" lIns="0" tIns="0" rIns="0" bIns="0" rtlCol="0" anchor="t"/>
          <a:lstStyle/>
          <a:p>
            <a:pPr indent="0" marL="0">
              <a:buNone/>
            </a:pPr>
            <a:r>
              <a:rPr lang="en-US" sz="1100" b="1" dirty="0">
                <a:solidFill>
                  <a:srgbClr val="0B7F7B"/>
                </a:solidFill>
              </a:rPr>
              <a:t>GMP · 21 CFR 211 · ICH</a:t>
            </a:r>
            <a:endParaRPr lang="en-US" sz="1100" dirty="0"/>
          </a:p>
        </p:txBody>
      </p:sp>
      <p:sp>
        <p:nvSpPr>
          <p:cNvPr id="28" name="card"/>
          <p:cNvSpPr/>
          <p:nvPr/>
        </p:nvSpPr>
        <p:spPr>
          <a:xfrm>
            <a:off x="6231636" y="2852928"/>
            <a:ext cx="2567178" cy="3200400"/>
          </a:xfrm>
          <a:prstGeom prst="roundRect">
            <a:avLst>
              <a:gd name="adj" fmla="val 427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9" name="icon circle"/>
          <p:cNvSpPr/>
          <p:nvPr/>
        </p:nvSpPr>
        <p:spPr>
          <a:xfrm>
            <a:off x="6505956" y="3127248"/>
            <a:ext cx="566928" cy="566928"/>
          </a:xfrm>
          <a:prstGeom prst="ellipse">
            <a:avLst/>
          </a:prstGeom>
          <a:solidFill>
            <a:srgbClr val="E3F6F4"/>
          </a:solidFill>
          <a:ln w="12700">
            <a:solidFill>
              <a:srgbClr val="E3F6F4"/>
            </a:solidFill>
            <a:prstDash val="solid"/>
          </a:ln>
        </p:spPr>
      </p:sp>
      <p:pic>
        <p:nvPicPr>
          <p:cNvPr id="30" name="Image 2" descr="HeartPulse icon"/>
          <p:cNvPicPr>
            <a:picLocks noChangeAspect="1"/>
          </p:cNvPicPr>
          <p:nvPr/>
        </p:nvPicPr>
        <p:blipFill>
          <a:blip r:embed="rId3"/>
          <a:stretch>
            <a:fillRect/>
          </a:stretch>
        </p:blipFill>
        <p:spPr>
          <a:xfrm>
            <a:off x="6630680" y="3251972"/>
            <a:ext cx="317480" cy="317480"/>
          </a:xfrm>
          <a:prstGeom prst="rect">
            <a:avLst/>
          </a:prstGeom>
        </p:spPr>
      </p:pic>
      <p:sp>
        <p:nvSpPr>
          <p:cNvPr id="31" name="Text 26"/>
          <p:cNvSpPr txBox="1"/>
          <p:nvPr/>
        </p:nvSpPr>
        <p:spPr>
          <a:xfrm>
            <a:off x="6505956" y="3840480"/>
            <a:ext cx="2109978" cy="566928"/>
          </a:xfrm>
          <a:prstGeom prst="rect">
            <a:avLst/>
          </a:prstGeom>
          <a:noFill/>
          <a:ln/>
        </p:spPr>
        <p:txBody>
          <a:bodyPr wrap="square" lIns="0" tIns="0" rIns="0" bIns="0" rtlCol="0" anchor="t"/>
          <a:lstStyle/>
          <a:p>
            <a:pPr indent="0" marL="0">
              <a:buNone/>
            </a:pPr>
            <a:r>
              <a:rPr lang="en-US" sz="1800" b="1" dirty="0">
                <a:solidFill>
                  <a:srgbClr val="0F1E36"/>
                </a:solidFill>
              </a:rPr>
              <a:t>Healthcare AI</a:t>
            </a:r>
            <a:endParaRPr lang="en-US" sz="1800" dirty="0"/>
          </a:p>
        </p:txBody>
      </p:sp>
      <p:sp>
        <p:nvSpPr>
          <p:cNvPr id="32" name="Text 27"/>
          <p:cNvSpPr txBox="1"/>
          <p:nvPr/>
        </p:nvSpPr>
        <p:spPr>
          <a:xfrm>
            <a:off x="6505956" y="4425696"/>
            <a:ext cx="2109978" cy="1005840"/>
          </a:xfrm>
          <a:prstGeom prst="rect">
            <a:avLst/>
          </a:prstGeom>
          <a:noFill/>
          <a:ln/>
        </p:spPr>
        <p:txBody>
          <a:bodyPr wrap="square" lIns="0" tIns="0" rIns="0" bIns="0" rtlCol="0" anchor="t"/>
          <a:lstStyle/>
          <a:p>
            <a:pPr indent="0" marL="0">
              <a:buNone/>
            </a:pPr>
            <a:r>
              <a:rPr lang="en-US" sz="1400" dirty="0">
                <a:solidFill>
                  <a:srgbClr val="4A5A70"/>
                </a:solidFill>
              </a:rPr>
              <a:t>MENNIE, our voice-first patient assistant, plus imaging and screening support.</a:t>
            </a:r>
            <a:endParaRPr lang="en-US" sz="1400" dirty="0"/>
          </a:p>
        </p:txBody>
      </p:sp>
      <p:sp>
        <p:nvSpPr>
          <p:cNvPr id="33" name="Text 28"/>
          <p:cNvSpPr txBox="1"/>
          <p:nvPr/>
        </p:nvSpPr>
        <p:spPr>
          <a:xfrm>
            <a:off x="6505956" y="5550408"/>
            <a:ext cx="2109978" cy="274320"/>
          </a:xfrm>
          <a:prstGeom prst="rect">
            <a:avLst/>
          </a:prstGeom>
          <a:noFill/>
          <a:ln/>
        </p:spPr>
        <p:txBody>
          <a:bodyPr wrap="square" lIns="0" tIns="0" rIns="0" bIns="0" rtlCol="0" anchor="t"/>
          <a:lstStyle/>
          <a:p>
            <a:pPr indent="0" marL="0">
              <a:buNone/>
            </a:pPr>
            <a:r>
              <a:rPr lang="en-US" sz="1100" b="1" dirty="0">
                <a:solidFill>
                  <a:srgbClr val="0B7F7B"/>
                </a:solidFill>
              </a:rPr>
              <a:t>MENNIE · Imaging · Edge AI</a:t>
            </a:r>
            <a:endParaRPr lang="en-US" sz="1100" dirty="0"/>
          </a:p>
        </p:txBody>
      </p:sp>
      <p:sp>
        <p:nvSpPr>
          <p:cNvPr id="34" name="card"/>
          <p:cNvSpPr/>
          <p:nvPr/>
        </p:nvSpPr>
        <p:spPr>
          <a:xfrm>
            <a:off x="9073134" y="2852928"/>
            <a:ext cx="2567178" cy="3200400"/>
          </a:xfrm>
          <a:prstGeom prst="roundRect">
            <a:avLst>
              <a:gd name="adj" fmla="val 4274"/>
            </a:avLst>
          </a:prstGeom>
          <a:solidFill>
            <a:srgbClr val="E3F6F4"/>
          </a:solidFill>
          <a:ln w="12700">
            <a:solidFill>
              <a:srgbClr val="B9E6E1"/>
            </a:solidFill>
            <a:prstDash val="solid"/>
          </a:ln>
          <a:effectLst>
            <a:outerShdw sx="100000" sy="100000" kx="0" ky="0" algn="bl" rotWithShape="0" blurRad="127000" dist="38100" dir="5400000">
              <a:srgbClr val="0F1E36">
                <a:alpha val="8000"/>
              </a:srgbClr>
            </a:outerShdw>
          </a:effectLst>
        </p:spPr>
      </p:sp>
      <p:sp>
        <p:nvSpPr>
          <p:cNvPr id="35" name="icon circle"/>
          <p:cNvSpPr/>
          <p:nvPr/>
        </p:nvSpPr>
        <p:spPr>
          <a:xfrm>
            <a:off x="9347454" y="3127248"/>
            <a:ext cx="566928" cy="566928"/>
          </a:xfrm>
          <a:prstGeom prst="ellipse">
            <a:avLst/>
          </a:prstGeom>
          <a:solidFill>
            <a:srgbClr val="FFFFFF"/>
          </a:solidFill>
          <a:ln w="12700">
            <a:solidFill>
              <a:srgbClr val="FFFFFF"/>
            </a:solidFill>
            <a:prstDash val="solid"/>
          </a:ln>
        </p:spPr>
      </p:sp>
      <p:pic>
        <p:nvPicPr>
          <p:cNvPr id="36" name="Image 3" descr="Cable icon"/>
          <p:cNvPicPr>
            <a:picLocks noChangeAspect="1"/>
          </p:cNvPicPr>
          <p:nvPr/>
        </p:nvPicPr>
        <p:blipFill>
          <a:blip r:embed="rId4"/>
          <a:stretch>
            <a:fillRect/>
          </a:stretch>
        </p:blipFill>
        <p:spPr>
          <a:xfrm>
            <a:off x="9472178" y="3251972"/>
            <a:ext cx="317480" cy="317480"/>
          </a:xfrm>
          <a:prstGeom prst="rect">
            <a:avLst/>
          </a:prstGeom>
        </p:spPr>
      </p:pic>
      <p:sp>
        <p:nvSpPr>
          <p:cNvPr id="37" name="Text 31"/>
          <p:cNvSpPr txBox="1"/>
          <p:nvPr/>
        </p:nvSpPr>
        <p:spPr>
          <a:xfrm>
            <a:off x="9347454" y="3840480"/>
            <a:ext cx="2109978" cy="566928"/>
          </a:xfrm>
          <a:prstGeom prst="rect">
            <a:avLst/>
          </a:prstGeom>
          <a:noFill/>
          <a:ln/>
        </p:spPr>
        <p:txBody>
          <a:bodyPr wrap="square" lIns="0" tIns="0" rIns="0" bIns="0" rtlCol="0" anchor="t"/>
          <a:lstStyle/>
          <a:p>
            <a:pPr indent="0" marL="0">
              <a:buNone/>
            </a:pPr>
            <a:r>
              <a:rPr lang="en-US" sz="1800" b="1" dirty="0">
                <a:solidFill>
                  <a:srgbClr val="0F1E36"/>
                </a:solidFill>
              </a:rPr>
              <a:t>Photonics &amp; AI Data Centres</a:t>
            </a:r>
            <a:endParaRPr lang="en-US" sz="1800" dirty="0"/>
          </a:p>
        </p:txBody>
      </p:sp>
      <p:sp>
        <p:nvSpPr>
          <p:cNvPr id="38" name="Text 32"/>
          <p:cNvSpPr txBox="1"/>
          <p:nvPr/>
        </p:nvSpPr>
        <p:spPr>
          <a:xfrm>
            <a:off x="9347454" y="4425696"/>
            <a:ext cx="2109978" cy="1005840"/>
          </a:xfrm>
          <a:prstGeom prst="rect">
            <a:avLst/>
          </a:prstGeom>
          <a:noFill/>
          <a:ln/>
        </p:spPr>
        <p:txBody>
          <a:bodyPr wrap="square" lIns="0" tIns="0" rIns="0" bIns="0" rtlCol="0" anchor="t"/>
          <a:lstStyle/>
          <a:p>
            <a:pPr indent="0" marL="0">
              <a:buNone/>
            </a:pPr>
            <a:r>
              <a:rPr lang="en-US" sz="1400" dirty="0">
                <a:solidFill>
                  <a:srgbClr val="4A5A70"/>
                </a:solidFill>
              </a:rPr>
              <a:t>High-speed copper and optical interconnect for India's sovereign AI data centres, with our USA technology partner.</a:t>
            </a:r>
            <a:endParaRPr lang="en-US" sz="1400" dirty="0"/>
          </a:p>
        </p:txBody>
      </p:sp>
      <p:sp>
        <p:nvSpPr>
          <p:cNvPr id="39" name="Text 33"/>
          <p:cNvSpPr txBox="1"/>
          <p:nvPr/>
        </p:nvSpPr>
        <p:spPr>
          <a:xfrm>
            <a:off x="9347454" y="5550408"/>
            <a:ext cx="2109978" cy="274320"/>
          </a:xfrm>
          <a:prstGeom prst="rect">
            <a:avLst/>
          </a:prstGeom>
          <a:noFill/>
          <a:ln/>
        </p:spPr>
        <p:txBody>
          <a:bodyPr wrap="square" lIns="0" tIns="0" rIns="0" bIns="0" rtlCol="0" anchor="t"/>
          <a:lstStyle/>
          <a:p>
            <a:pPr indent="0" marL="0">
              <a:buNone/>
            </a:pPr>
            <a:r>
              <a:rPr lang="en-US" sz="1100" b="1" dirty="0">
                <a:solidFill>
                  <a:srgbClr val="0B7F7B"/>
                </a:solidFill>
              </a:rPr>
              <a:t>800G · 1.6T · India partner</a:t>
            </a:r>
            <a:endParaRPr lang="en-US" sz="1100" dirty="0"/>
          </a:p>
        </p:txBody>
      </p:sp>
      <p:sp>
        <p:nvSpPr>
          <p:cNvPr id="40" name="chip"/>
          <p:cNvSpPr/>
          <p:nvPr/>
        </p:nvSpPr>
        <p:spPr>
          <a:xfrm>
            <a:off x="10771632" y="3182112"/>
            <a:ext cx="594360" cy="274320"/>
          </a:xfrm>
          <a:prstGeom prst="roundRect">
            <a:avLst>
              <a:gd name="adj" fmla="val 56667"/>
            </a:avLst>
          </a:prstGeom>
          <a:solidFill>
            <a:srgbClr val="0E9F9A"/>
          </a:solidFill>
          <a:ln w="12700">
            <a:solidFill>
              <a:srgbClr val="0E9F9A"/>
            </a:solidFill>
            <a:prstDash val="solid"/>
          </a:ln>
        </p:spPr>
      </p:sp>
      <p:sp>
        <p:nvSpPr>
          <p:cNvPr id="41" name="Text 35"/>
          <p:cNvSpPr txBox="1"/>
          <p:nvPr/>
        </p:nvSpPr>
        <p:spPr>
          <a:xfrm>
            <a:off x="10771632" y="3182112"/>
            <a:ext cx="594360" cy="274320"/>
          </a:xfrm>
          <a:prstGeom prst="rect">
            <a:avLst/>
          </a:prstGeom>
          <a:noFill/>
          <a:ln/>
        </p:spPr>
        <p:txBody>
          <a:bodyPr wrap="square" lIns="0" tIns="0" rIns="0" bIns="0" rtlCol="0" anchor="ctr"/>
          <a:lstStyle/>
          <a:p>
            <a:pPr algn="ctr" indent="0" marL="0">
              <a:buNone/>
            </a:pPr>
            <a:r>
              <a:rPr lang="en-US" sz="1000" b="1" dirty="0">
                <a:solidFill>
                  <a:srgbClr val="FFFFFF"/>
                </a:solidFill>
              </a:rPr>
              <a:t>NEW</a:t>
            </a:r>
            <a:endParaRPr lang="en-US" sz="10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WHERE WE WORK</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Built in India. Delivered to India, the US and Europe</a:t>
            </a:r>
            <a:endParaRPr lang="en-US" sz="3200" dirty="0"/>
          </a:p>
        </p:txBody>
      </p:sp>
      <p:pic>
        <p:nvPicPr>
          <p:cNvPr id="4" name="Image 0" descr="World map showing Praverse HQ in Vadodara, India, with links to the United States and Europe"/>
          <p:cNvPicPr>
            <a:picLocks noChangeAspect="1"/>
          </p:cNvPicPr>
          <p:nvPr/>
        </p:nvPicPr>
        <p:blipFill>
          <a:blip r:embed="rId1"/>
          <a:stretch>
            <a:fillRect/>
          </a:stretch>
        </p:blipFill>
        <p:spPr>
          <a:xfrm>
            <a:off x="548640" y="1600200"/>
            <a:ext cx="7589520" cy="3590624"/>
          </a:xfrm>
          <a:prstGeom prst="rect">
            <a:avLst/>
          </a:prstGeom>
        </p:spPr>
      </p:pic>
      <p:sp>
        <p:nvSpPr>
          <p:cNvPr id="5" name="card"/>
          <p:cNvSpPr/>
          <p:nvPr/>
        </p:nvSpPr>
        <p:spPr>
          <a:xfrm>
            <a:off x="8458200" y="1600200"/>
            <a:ext cx="3182112" cy="4206240"/>
          </a:xfrm>
          <a:prstGeom prst="roundRect">
            <a:avLst>
              <a:gd name="adj" fmla="val 3448"/>
            </a:avLst>
          </a:prstGeom>
          <a:solidFill>
            <a:srgbClr val="F2F6FA"/>
          </a:solidFill>
          <a:ln w="12700">
            <a:solidFill>
              <a:srgbClr val="F2F6FA"/>
            </a:solidFill>
            <a:prstDash val="solid"/>
          </a:ln>
        </p:spPr>
      </p:sp>
      <p:sp>
        <p:nvSpPr>
          <p:cNvPr id="6" name="icon circle"/>
          <p:cNvSpPr/>
          <p:nvPr/>
        </p:nvSpPr>
        <p:spPr>
          <a:xfrm>
            <a:off x="8686800" y="1828800"/>
            <a:ext cx="457200" cy="457200"/>
          </a:xfrm>
          <a:prstGeom prst="ellipse">
            <a:avLst/>
          </a:prstGeom>
          <a:solidFill>
            <a:srgbClr val="FFFFFF"/>
          </a:solidFill>
          <a:ln w="12700">
            <a:solidFill>
              <a:srgbClr val="FFFFFF"/>
            </a:solidFill>
            <a:prstDash val="solid"/>
          </a:ln>
        </p:spPr>
      </p:sp>
      <p:pic>
        <p:nvPicPr>
          <p:cNvPr id="7" name="Image 1" descr="MapPin icon"/>
          <p:cNvPicPr>
            <a:picLocks noChangeAspect="1"/>
          </p:cNvPicPr>
          <p:nvPr/>
        </p:nvPicPr>
        <p:blipFill>
          <a:blip r:embed="rId2"/>
          <a:stretch>
            <a:fillRect/>
          </a:stretch>
        </p:blipFill>
        <p:spPr>
          <a:xfrm>
            <a:off x="8787384" y="1929384"/>
            <a:ext cx="256032" cy="256032"/>
          </a:xfrm>
          <a:prstGeom prst="rect">
            <a:avLst/>
          </a:prstGeom>
        </p:spPr>
      </p:pic>
      <p:sp>
        <p:nvSpPr>
          <p:cNvPr id="8" name="Text 4"/>
          <p:cNvSpPr txBox="1"/>
          <p:nvPr/>
        </p:nvSpPr>
        <p:spPr>
          <a:xfrm>
            <a:off x="9281160" y="1810512"/>
            <a:ext cx="2240280" cy="274320"/>
          </a:xfrm>
          <a:prstGeom prst="rect">
            <a:avLst/>
          </a:prstGeom>
          <a:noFill/>
          <a:ln/>
        </p:spPr>
        <p:txBody>
          <a:bodyPr wrap="square" lIns="0" tIns="0" rIns="0" bIns="0" rtlCol="0" anchor="t"/>
          <a:lstStyle/>
          <a:p>
            <a:pPr indent="0" marL="0">
              <a:buNone/>
            </a:pPr>
            <a:r>
              <a:rPr lang="en-US" sz="1200" b="1" dirty="0">
                <a:solidFill>
                  <a:srgbClr val="0E9F9A"/>
                </a:solidFill>
              </a:rPr>
              <a:t>Headquarters</a:t>
            </a:r>
            <a:endParaRPr lang="en-US" sz="1200" dirty="0"/>
          </a:p>
        </p:txBody>
      </p:sp>
      <p:sp>
        <p:nvSpPr>
          <p:cNvPr id="9" name="Text 5"/>
          <p:cNvSpPr txBox="1"/>
          <p:nvPr/>
        </p:nvSpPr>
        <p:spPr>
          <a:xfrm>
            <a:off x="9281160" y="2084832"/>
            <a:ext cx="2240280" cy="548640"/>
          </a:xfrm>
          <a:prstGeom prst="rect">
            <a:avLst/>
          </a:prstGeom>
          <a:noFill/>
          <a:ln/>
        </p:spPr>
        <p:txBody>
          <a:bodyPr wrap="square" lIns="0" tIns="0" rIns="0" bIns="0" rtlCol="0" anchor="t"/>
          <a:lstStyle/>
          <a:p>
            <a:pPr indent="0" marL="0">
              <a:buNone/>
            </a:pPr>
            <a:r>
              <a:rPr lang="en-US" sz="1400" dirty="0">
                <a:solidFill>
                  <a:srgbClr val="0F1E36"/>
                </a:solidFill>
              </a:rPr>
              <a:t>Vadodara, Gujarat, India</a:t>
            </a:r>
            <a:endParaRPr lang="en-US" sz="1400" dirty="0"/>
          </a:p>
        </p:txBody>
      </p:sp>
      <p:sp>
        <p:nvSpPr>
          <p:cNvPr id="10" name="icon circle"/>
          <p:cNvSpPr/>
          <p:nvPr/>
        </p:nvSpPr>
        <p:spPr>
          <a:xfrm>
            <a:off x="8686800" y="2807208"/>
            <a:ext cx="457200" cy="457200"/>
          </a:xfrm>
          <a:prstGeom prst="ellipse">
            <a:avLst/>
          </a:prstGeom>
          <a:solidFill>
            <a:srgbClr val="FFFFFF"/>
          </a:solidFill>
          <a:ln w="12700">
            <a:solidFill>
              <a:srgbClr val="FFFFFF"/>
            </a:solidFill>
            <a:prstDash val="solid"/>
          </a:ln>
        </p:spPr>
      </p:sp>
      <p:pic>
        <p:nvPicPr>
          <p:cNvPr id="11" name="Image 2" descr="Globe icon"/>
          <p:cNvPicPr>
            <a:picLocks noChangeAspect="1"/>
          </p:cNvPicPr>
          <p:nvPr/>
        </p:nvPicPr>
        <p:blipFill>
          <a:blip r:embed="rId3"/>
          <a:stretch>
            <a:fillRect/>
          </a:stretch>
        </p:blipFill>
        <p:spPr>
          <a:xfrm>
            <a:off x="8787384" y="2907792"/>
            <a:ext cx="256032" cy="256032"/>
          </a:xfrm>
          <a:prstGeom prst="rect">
            <a:avLst/>
          </a:prstGeom>
        </p:spPr>
      </p:pic>
      <p:sp>
        <p:nvSpPr>
          <p:cNvPr id="12" name="Text 7"/>
          <p:cNvSpPr txBox="1"/>
          <p:nvPr/>
        </p:nvSpPr>
        <p:spPr>
          <a:xfrm>
            <a:off x="9281160" y="2788920"/>
            <a:ext cx="2240280" cy="274320"/>
          </a:xfrm>
          <a:prstGeom prst="rect">
            <a:avLst/>
          </a:prstGeom>
          <a:noFill/>
          <a:ln/>
        </p:spPr>
        <p:txBody>
          <a:bodyPr wrap="square" lIns="0" tIns="0" rIns="0" bIns="0" rtlCol="0" anchor="t"/>
          <a:lstStyle/>
          <a:p>
            <a:pPr indent="0" marL="0">
              <a:buNone/>
            </a:pPr>
            <a:r>
              <a:rPr lang="en-US" sz="1200" b="1" dirty="0">
                <a:solidFill>
                  <a:srgbClr val="0E9F9A"/>
                </a:solidFill>
              </a:rPr>
              <a:t>Markets</a:t>
            </a:r>
            <a:endParaRPr lang="en-US" sz="1200" dirty="0"/>
          </a:p>
        </p:txBody>
      </p:sp>
      <p:sp>
        <p:nvSpPr>
          <p:cNvPr id="13" name="Text 8"/>
          <p:cNvSpPr txBox="1"/>
          <p:nvPr/>
        </p:nvSpPr>
        <p:spPr>
          <a:xfrm>
            <a:off x="9281160" y="3063240"/>
            <a:ext cx="2240280" cy="548640"/>
          </a:xfrm>
          <a:prstGeom prst="rect">
            <a:avLst/>
          </a:prstGeom>
          <a:noFill/>
          <a:ln/>
        </p:spPr>
        <p:txBody>
          <a:bodyPr wrap="square" lIns="0" tIns="0" rIns="0" bIns="0" rtlCol="0" anchor="t"/>
          <a:lstStyle/>
          <a:p>
            <a:pPr indent="0" marL="0">
              <a:buNone/>
            </a:pPr>
            <a:r>
              <a:rPr lang="en-US" sz="1400" dirty="0">
                <a:solidFill>
                  <a:srgbClr val="0F1E36"/>
                </a:solidFill>
              </a:rPr>
              <a:t>India · United States · Europe</a:t>
            </a:r>
            <a:endParaRPr lang="en-US" sz="1400" dirty="0"/>
          </a:p>
        </p:txBody>
      </p:sp>
      <p:sp>
        <p:nvSpPr>
          <p:cNvPr id="14" name="icon circle"/>
          <p:cNvSpPr/>
          <p:nvPr/>
        </p:nvSpPr>
        <p:spPr>
          <a:xfrm>
            <a:off x="8686800" y="3785616"/>
            <a:ext cx="457200" cy="457200"/>
          </a:xfrm>
          <a:prstGeom prst="ellipse">
            <a:avLst/>
          </a:prstGeom>
          <a:solidFill>
            <a:srgbClr val="FFFFFF"/>
          </a:solidFill>
          <a:ln w="12700">
            <a:solidFill>
              <a:srgbClr val="FFFFFF"/>
            </a:solidFill>
            <a:prstDash val="solid"/>
          </a:ln>
        </p:spPr>
      </p:sp>
      <p:pic>
        <p:nvPicPr>
          <p:cNvPr id="15" name="Image 3" descr="Handshake icon"/>
          <p:cNvPicPr>
            <a:picLocks noChangeAspect="1"/>
          </p:cNvPicPr>
          <p:nvPr/>
        </p:nvPicPr>
        <p:blipFill>
          <a:blip r:embed="rId4"/>
          <a:stretch>
            <a:fillRect/>
          </a:stretch>
        </p:blipFill>
        <p:spPr>
          <a:xfrm>
            <a:off x="8787384" y="3886200"/>
            <a:ext cx="256032" cy="256032"/>
          </a:xfrm>
          <a:prstGeom prst="rect">
            <a:avLst/>
          </a:prstGeom>
        </p:spPr>
      </p:pic>
      <p:sp>
        <p:nvSpPr>
          <p:cNvPr id="16" name="Text 10"/>
          <p:cNvSpPr txBox="1"/>
          <p:nvPr/>
        </p:nvSpPr>
        <p:spPr>
          <a:xfrm>
            <a:off x="9281160" y="3767328"/>
            <a:ext cx="2240280" cy="274320"/>
          </a:xfrm>
          <a:prstGeom prst="rect">
            <a:avLst/>
          </a:prstGeom>
          <a:noFill/>
          <a:ln/>
        </p:spPr>
        <p:txBody>
          <a:bodyPr wrap="square" lIns="0" tIns="0" rIns="0" bIns="0" rtlCol="0" anchor="t"/>
          <a:lstStyle/>
          <a:p>
            <a:pPr indent="0" marL="0">
              <a:buNone/>
            </a:pPr>
            <a:r>
              <a:rPr lang="en-US" sz="1200" b="1" dirty="0">
                <a:solidFill>
                  <a:srgbClr val="0E9F9A"/>
                </a:solidFill>
              </a:rPr>
              <a:t>Technology partner</a:t>
            </a:r>
            <a:endParaRPr lang="en-US" sz="1200" dirty="0"/>
          </a:p>
        </p:txBody>
      </p:sp>
      <p:sp>
        <p:nvSpPr>
          <p:cNvPr id="17" name="Text 11"/>
          <p:cNvSpPr txBox="1"/>
          <p:nvPr/>
        </p:nvSpPr>
        <p:spPr>
          <a:xfrm>
            <a:off x="9281160" y="4041648"/>
            <a:ext cx="2240280" cy="548640"/>
          </a:xfrm>
          <a:prstGeom prst="rect">
            <a:avLst/>
          </a:prstGeom>
          <a:noFill/>
          <a:ln/>
        </p:spPr>
        <p:txBody>
          <a:bodyPr wrap="square" lIns="0" tIns="0" rIns="0" bIns="0" rtlCol="0" anchor="t"/>
          <a:lstStyle/>
          <a:p>
            <a:pPr indent="0" marL="0">
              <a:buNone/>
            </a:pPr>
            <a:r>
              <a:rPr lang="en-US" sz="1400" dirty="0">
                <a:solidFill>
                  <a:srgbClr val="0F1E36"/>
                </a:solidFill>
              </a:rPr>
              <a:t>Our USA technology partner — interconnect</a:t>
            </a:r>
            <a:endParaRPr lang="en-US" sz="1400" dirty="0"/>
          </a:p>
        </p:txBody>
      </p:sp>
      <p:sp>
        <p:nvSpPr>
          <p:cNvPr id="18" name="icon circle"/>
          <p:cNvSpPr/>
          <p:nvPr/>
        </p:nvSpPr>
        <p:spPr>
          <a:xfrm>
            <a:off x="8686800" y="4764024"/>
            <a:ext cx="457200" cy="457200"/>
          </a:xfrm>
          <a:prstGeom prst="ellipse">
            <a:avLst/>
          </a:prstGeom>
          <a:solidFill>
            <a:srgbClr val="FFFFFF"/>
          </a:solidFill>
          <a:ln w="12700">
            <a:solidFill>
              <a:srgbClr val="FFFFFF"/>
            </a:solidFill>
            <a:prstDash val="solid"/>
          </a:ln>
        </p:spPr>
      </p:sp>
      <p:pic>
        <p:nvPicPr>
          <p:cNvPr id="19" name="Image 4" descr="FlaskConical icon"/>
          <p:cNvPicPr>
            <a:picLocks noChangeAspect="1"/>
          </p:cNvPicPr>
          <p:nvPr/>
        </p:nvPicPr>
        <p:blipFill>
          <a:blip r:embed="rId5"/>
          <a:stretch>
            <a:fillRect/>
          </a:stretch>
        </p:blipFill>
        <p:spPr>
          <a:xfrm>
            <a:off x="8787384" y="4864608"/>
            <a:ext cx="256032" cy="256032"/>
          </a:xfrm>
          <a:prstGeom prst="rect">
            <a:avLst/>
          </a:prstGeom>
        </p:spPr>
      </p:pic>
      <p:sp>
        <p:nvSpPr>
          <p:cNvPr id="20" name="Text 13"/>
          <p:cNvSpPr txBox="1"/>
          <p:nvPr/>
        </p:nvSpPr>
        <p:spPr>
          <a:xfrm>
            <a:off x="9281160" y="4745736"/>
            <a:ext cx="2240280" cy="274320"/>
          </a:xfrm>
          <a:prstGeom prst="rect">
            <a:avLst/>
          </a:prstGeom>
          <a:noFill/>
          <a:ln/>
        </p:spPr>
        <p:txBody>
          <a:bodyPr wrap="square" lIns="0" tIns="0" rIns="0" bIns="0" rtlCol="0" anchor="t"/>
          <a:lstStyle/>
          <a:p>
            <a:pPr indent="0" marL="0">
              <a:buNone/>
            </a:pPr>
            <a:r>
              <a:rPr lang="en-US" sz="1200" b="1" dirty="0">
                <a:solidFill>
                  <a:srgbClr val="0E9F9A"/>
                </a:solidFill>
              </a:rPr>
              <a:t>Pharma advisory</a:t>
            </a:r>
            <a:endParaRPr lang="en-US" sz="1200" dirty="0"/>
          </a:p>
        </p:txBody>
      </p:sp>
      <p:sp>
        <p:nvSpPr>
          <p:cNvPr id="21" name="Text 14"/>
          <p:cNvSpPr txBox="1"/>
          <p:nvPr/>
        </p:nvSpPr>
        <p:spPr>
          <a:xfrm>
            <a:off x="9281160" y="5020056"/>
            <a:ext cx="2240280" cy="548640"/>
          </a:xfrm>
          <a:prstGeom prst="rect">
            <a:avLst/>
          </a:prstGeom>
          <a:noFill/>
          <a:ln/>
        </p:spPr>
        <p:txBody>
          <a:bodyPr wrap="square" lIns="0" tIns="0" rIns="0" bIns="0" rtlCol="0" anchor="t"/>
          <a:lstStyle/>
          <a:p>
            <a:pPr indent="0" marL="0">
              <a:buNone/>
            </a:pPr>
            <a:r>
              <a:rPr lang="en-US" sz="1400" dirty="0">
                <a:solidFill>
                  <a:srgbClr val="0F1E36"/>
                </a:solidFill>
              </a:rPr>
              <a:t>SWATI Spentose · V-Group, est. 1952</a:t>
            </a:r>
            <a:endParaRPr lang="en-US" sz="1400" dirty="0"/>
          </a:p>
        </p:txBody>
      </p:sp>
      <p:sp>
        <p:nvSpPr>
          <p:cNvPr id="22" name="Text 15"/>
          <p:cNvSpPr txBox="1"/>
          <p:nvPr/>
        </p:nvSpPr>
        <p:spPr>
          <a:xfrm>
            <a:off x="548640" y="5440680"/>
            <a:ext cx="7589520" cy="365760"/>
          </a:xfrm>
          <a:prstGeom prst="rect">
            <a:avLst/>
          </a:prstGeom>
          <a:noFill/>
          <a:ln/>
        </p:spPr>
        <p:txBody>
          <a:bodyPr wrap="square" lIns="0" tIns="0" rIns="0" bIns="0" rtlCol="0" anchor="t"/>
          <a:lstStyle/>
          <a:p>
            <a:pPr indent="0" marL="0">
              <a:buNone/>
            </a:pPr>
            <a:r>
              <a:rPr lang="en-US" sz="1400" i="1" dirty="0">
                <a:solidFill>
                  <a:srgbClr val="4A5A70"/>
                </a:solidFill>
              </a:rPr>
              <a:t>India-first engineering, built to global standards for domestic and export markets.</a:t>
            </a:r>
            <a:endParaRPr lang="en-US" sz="14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WHY WE EXIST</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Most enterprise AI stalls between the demo and the workflow</a:t>
            </a:r>
            <a:endParaRPr lang="en-US" sz="3200" dirty="0"/>
          </a:p>
        </p:txBody>
      </p:sp>
      <p:sp>
        <p:nvSpPr>
          <p:cNvPr id="4" name="card"/>
          <p:cNvSpPr/>
          <p:nvPr/>
        </p:nvSpPr>
        <p:spPr>
          <a:xfrm>
            <a:off x="548640" y="1554480"/>
            <a:ext cx="5394960" cy="4434840"/>
          </a:xfrm>
          <a:prstGeom prst="roundRect">
            <a:avLst>
              <a:gd name="adj" fmla="val 2474"/>
            </a:avLst>
          </a:prstGeom>
          <a:solidFill>
            <a:srgbClr val="F2F6FA"/>
          </a:solidFill>
          <a:ln w="12700">
            <a:solidFill>
              <a:srgbClr val="F2F6FA"/>
            </a:solidFill>
            <a:prstDash val="solid"/>
          </a:ln>
        </p:spPr>
      </p:sp>
      <p:sp>
        <p:nvSpPr>
          <p:cNvPr id="5" name="card"/>
          <p:cNvSpPr/>
          <p:nvPr/>
        </p:nvSpPr>
        <p:spPr>
          <a:xfrm>
            <a:off x="6245352" y="1554480"/>
            <a:ext cx="5394960" cy="4434840"/>
          </a:xfrm>
          <a:prstGeom prst="roundRect">
            <a:avLst>
              <a:gd name="adj" fmla="val 2474"/>
            </a:avLst>
          </a:prstGeom>
          <a:solidFill>
            <a:srgbClr val="E3F6F4"/>
          </a:solidFill>
          <a:ln w="12700">
            <a:solidFill>
              <a:srgbClr val="B9E6E1"/>
            </a:solidFill>
            <a:prstDash val="solid"/>
          </a:ln>
        </p:spPr>
      </p:sp>
      <p:sp>
        <p:nvSpPr>
          <p:cNvPr id="6" name="Text 4"/>
          <p:cNvSpPr txBox="1"/>
          <p:nvPr/>
        </p:nvSpPr>
        <p:spPr>
          <a:xfrm>
            <a:off x="868680" y="1783080"/>
            <a:ext cx="4754880" cy="365760"/>
          </a:xfrm>
          <a:prstGeom prst="rect">
            <a:avLst/>
          </a:prstGeom>
          <a:noFill/>
          <a:ln/>
        </p:spPr>
        <p:txBody>
          <a:bodyPr wrap="square" lIns="0" tIns="0" rIns="0" bIns="0" rtlCol="0" anchor="t"/>
          <a:lstStyle/>
          <a:p>
            <a:pPr indent="0" marL="0">
              <a:buNone/>
            </a:pPr>
            <a:r>
              <a:rPr lang="en-US" sz="1900" b="1" dirty="0">
                <a:solidFill>
                  <a:srgbClr val="0F1E36"/>
                </a:solidFill>
              </a:rPr>
              <a:t>Where AI usually stalls</a:t>
            </a:r>
            <a:endParaRPr lang="en-US" sz="1900" dirty="0"/>
          </a:p>
        </p:txBody>
      </p:sp>
      <p:sp>
        <p:nvSpPr>
          <p:cNvPr id="7" name="Text 5"/>
          <p:cNvSpPr txBox="1"/>
          <p:nvPr/>
        </p:nvSpPr>
        <p:spPr>
          <a:xfrm>
            <a:off x="6565392" y="1783080"/>
            <a:ext cx="4754880" cy="365760"/>
          </a:xfrm>
          <a:prstGeom prst="rect">
            <a:avLst/>
          </a:prstGeom>
          <a:noFill/>
          <a:ln/>
        </p:spPr>
        <p:txBody>
          <a:bodyPr wrap="square" lIns="0" tIns="0" rIns="0" bIns="0" rtlCol="0" anchor="t"/>
          <a:lstStyle/>
          <a:p>
            <a:pPr indent="0" marL="0">
              <a:buNone/>
            </a:pPr>
            <a:r>
              <a:rPr lang="en-US" sz="1900" b="1" dirty="0">
                <a:solidFill>
                  <a:srgbClr val="0B7F7B"/>
                </a:solidFill>
              </a:rPr>
              <a:t>How we build instead</a:t>
            </a:r>
            <a:endParaRPr lang="en-US" sz="1900" dirty="0"/>
          </a:p>
        </p:txBody>
      </p:sp>
      <p:sp>
        <p:nvSpPr>
          <p:cNvPr id="8" name="icon circle"/>
          <p:cNvSpPr/>
          <p:nvPr/>
        </p:nvSpPr>
        <p:spPr>
          <a:xfrm>
            <a:off x="868680" y="2377440"/>
            <a:ext cx="384048" cy="384048"/>
          </a:xfrm>
          <a:prstGeom prst="ellipse">
            <a:avLst/>
          </a:prstGeom>
          <a:solidFill>
            <a:srgbClr val="FFFFFF"/>
          </a:solidFill>
          <a:ln w="12700">
            <a:solidFill>
              <a:srgbClr val="FFFFFF"/>
            </a:solidFill>
            <a:prstDash val="solid"/>
          </a:ln>
        </p:spPr>
      </p:sp>
      <p:pic>
        <p:nvPicPr>
          <p:cNvPr id="9" name="Image 0" descr="TriangleAlert icon"/>
          <p:cNvPicPr>
            <a:picLocks noChangeAspect="1"/>
          </p:cNvPicPr>
          <p:nvPr/>
        </p:nvPicPr>
        <p:blipFill>
          <a:blip r:embed="rId1"/>
          <a:stretch>
            <a:fillRect/>
          </a:stretch>
        </p:blipFill>
        <p:spPr>
          <a:xfrm>
            <a:off x="953171" y="2461931"/>
            <a:ext cx="215067" cy="215067"/>
          </a:xfrm>
          <a:prstGeom prst="rect">
            <a:avLst/>
          </a:prstGeom>
        </p:spPr>
      </p:pic>
      <p:sp>
        <p:nvSpPr>
          <p:cNvPr id="10" name="Text 7"/>
          <p:cNvSpPr txBox="1"/>
          <p:nvPr/>
        </p:nvSpPr>
        <p:spPr>
          <a:xfrm>
            <a:off x="1417320" y="2295144"/>
            <a:ext cx="4389120" cy="548640"/>
          </a:xfrm>
          <a:prstGeom prst="rect">
            <a:avLst/>
          </a:prstGeom>
          <a:noFill/>
          <a:ln/>
        </p:spPr>
        <p:txBody>
          <a:bodyPr wrap="square" lIns="0" tIns="0" rIns="0" bIns="0" rtlCol="0" anchor="ctr"/>
          <a:lstStyle/>
          <a:p>
            <a:pPr indent="0" marL="0">
              <a:buNone/>
            </a:pPr>
            <a:r>
              <a:rPr lang="en-US" sz="1400" dirty="0">
                <a:solidFill>
                  <a:srgbClr val="4A5A70"/>
                </a:solidFill>
              </a:rPr>
              <a:t>The model works in a notebook — and nowhere else</a:t>
            </a:r>
            <a:endParaRPr lang="en-US" sz="1400" dirty="0"/>
          </a:p>
        </p:txBody>
      </p:sp>
      <p:sp>
        <p:nvSpPr>
          <p:cNvPr id="11" name="icon circle"/>
          <p:cNvSpPr/>
          <p:nvPr/>
        </p:nvSpPr>
        <p:spPr>
          <a:xfrm>
            <a:off x="6565392" y="2377440"/>
            <a:ext cx="384048" cy="384048"/>
          </a:xfrm>
          <a:prstGeom prst="ellipse">
            <a:avLst/>
          </a:prstGeom>
          <a:solidFill>
            <a:srgbClr val="FFFFFF"/>
          </a:solidFill>
          <a:ln w="12700">
            <a:solidFill>
              <a:srgbClr val="FFFFFF"/>
            </a:solidFill>
            <a:prstDash val="solid"/>
          </a:ln>
        </p:spPr>
      </p:sp>
      <p:pic>
        <p:nvPicPr>
          <p:cNvPr id="12" name="Image 1" descr="CircleCheck icon"/>
          <p:cNvPicPr>
            <a:picLocks noChangeAspect="1"/>
          </p:cNvPicPr>
          <p:nvPr/>
        </p:nvPicPr>
        <p:blipFill>
          <a:blip r:embed="rId2"/>
          <a:stretch>
            <a:fillRect/>
          </a:stretch>
        </p:blipFill>
        <p:spPr>
          <a:xfrm>
            <a:off x="6649883" y="2461931"/>
            <a:ext cx="215067" cy="215067"/>
          </a:xfrm>
          <a:prstGeom prst="rect">
            <a:avLst/>
          </a:prstGeom>
        </p:spPr>
      </p:pic>
      <p:sp>
        <p:nvSpPr>
          <p:cNvPr id="13" name="Text 9"/>
          <p:cNvSpPr txBox="1"/>
          <p:nvPr/>
        </p:nvSpPr>
        <p:spPr>
          <a:xfrm>
            <a:off x="7114032" y="2295144"/>
            <a:ext cx="4389120" cy="548640"/>
          </a:xfrm>
          <a:prstGeom prst="rect">
            <a:avLst/>
          </a:prstGeom>
          <a:noFill/>
          <a:ln/>
        </p:spPr>
        <p:txBody>
          <a:bodyPr wrap="square" lIns="0" tIns="0" rIns="0" bIns="0" rtlCol="0" anchor="ctr"/>
          <a:lstStyle/>
          <a:p>
            <a:pPr indent="0" marL="0">
              <a:buNone/>
            </a:pPr>
            <a:r>
              <a:rPr lang="en-US" sz="1400" dirty="0">
                <a:solidFill>
                  <a:srgbClr val="0F1E36"/>
                </a:solidFill>
              </a:rPr>
              <a:t>We learn the workflow before we design the system</a:t>
            </a:r>
            <a:endParaRPr lang="en-US" sz="1400" dirty="0"/>
          </a:p>
        </p:txBody>
      </p:sp>
      <p:sp>
        <p:nvSpPr>
          <p:cNvPr id="14" name="icon circle"/>
          <p:cNvSpPr/>
          <p:nvPr/>
        </p:nvSpPr>
        <p:spPr>
          <a:xfrm>
            <a:off x="868680" y="3063240"/>
            <a:ext cx="384048" cy="384048"/>
          </a:xfrm>
          <a:prstGeom prst="ellipse">
            <a:avLst/>
          </a:prstGeom>
          <a:solidFill>
            <a:srgbClr val="FFFFFF"/>
          </a:solidFill>
          <a:ln w="12700">
            <a:solidFill>
              <a:srgbClr val="FFFFFF"/>
            </a:solidFill>
            <a:prstDash val="solid"/>
          </a:ln>
        </p:spPr>
      </p:sp>
      <p:pic>
        <p:nvPicPr>
          <p:cNvPr id="15" name="Image 2" descr="TriangleAlert icon"/>
          <p:cNvPicPr>
            <a:picLocks noChangeAspect="1"/>
          </p:cNvPicPr>
          <p:nvPr/>
        </p:nvPicPr>
        <p:blipFill>
          <a:blip r:embed="rId3"/>
          <a:stretch>
            <a:fillRect/>
          </a:stretch>
        </p:blipFill>
        <p:spPr>
          <a:xfrm>
            <a:off x="953171" y="3147731"/>
            <a:ext cx="215067" cy="215067"/>
          </a:xfrm>
          <a:prstGeom prst="rect">
            <a:avLst/>
          </a:prstGeom>
        </p:spPr>
      </p:pic>
      <p:sp>
        <p:nvSpPr>
          <p:cNvPr id="16" name="Text 11"/>
          <p:cNvSpPr txBox="1"/>
          <p:nvPr/>
        </p:nvSpPr>
        <p:spPr>
          <a:xfrm>
            <a:off x="1417320" y="2980944"/>
            <a:ext cx="4389120" cy="548640"/>
          </a:xfrm>
          <a:prstGeom prst="rect">
            <a:avLst/>
          </a:prstGeom>
          <a:noFill/>
          <a:ln/>
        </p:spPr>
        <p:txBody>
          <a:bodyPr wrap="square" lIns="0" tIns="0" rIns="0" bIns="0" rtlCol="0" anchor="ctr"/>
          <a:lstStyle/>
          <a:p>
            <a:pPr indent="0" marL="0">
              <a:buNone/>
            </a:pPr>
            <a:r>
              <a:rPr lang="en-US" sz="1400" dirty="0">
                <a:solidFill>
                  <a:srgbClr val="4A5A70"/>
                </a:solidFill>
              </a:rPr>
              <a:t>No evidence trail, so regulated teams cannot sign off</a:t>
            </a:r>
            <a:endParaRPr lang="en-US" sz="1400" dirty="0"/>
          </a:p>
        </p:txBody>
      </p:sp>
      <p:sp>
        <p:nvSpPr>
          <p:cNvPr id="17" name="icon circle"/>
          <p:cNvSpPr/>
          <p:nvPr/>
        </p:nvSpPr>
        <p:spPr>
          <a:xfrm>
            <a:off x="6565392" y="3063240"/>
            <a:ext cx="384048" cy="384048"/>
          </a:xfrm>
          <a:prstGeom prst="ellipse">
            <a:avLst/>
          </a:prstGeom>
          <a:solidFill>
            <a:srgbClr val="FFFFFF"/>
          </a:solidFill>
          <a:ln w="12700">
            <a:solidFill>
              <a:srgbClr val="FFFFFF"/>
            </a:solidFill>
            <a:prstDash val="solid"/>
          </a:ln>
        </p:spPr>
      </p:sp>
      <p:pic>
        <p:nvPicPr>
          <p:cNvPr id="18" name="Image 3" descr="CircleCheck icon"/>
          <p:cNvPicPr>
            <a:picLocks noChangeAspect="1"/>
          </p:cNvPicPr>
          <p:nvPr/>
        </p:nvPicPr>
        <p:blipFill>
          <a:blip r:embed="rId4"/>
          <a:stretch>
            <a:fillRect/>
          </a:stretch>
        </p:blipFill>
        <p:spPr>
          <a:xfrm>
            <a:off x="6649883" y="3147731"/>
            <a:ext cx="215067" cy="215067"/>
          </a:xfrm>
          <a:prstGeom prst="rect">
            <a:avLst/>
          </a:prstGeom>
        </p:spPr>
      </p:pic>
      <p:sp>
        <p:nvSpPr>
          <p:cNvPr id="19" name="Text 13"/>
          <p:cNvSpPr txBox="1"/>
          <p:nvPr/>
        </p:nvSpPr>
        <p:spPr>
          <a:xfrm>
            <a:off x="7114032" y="2980944"/>
            <a:ext cx="4389120" cy="548640"/>
          </a:xfrm>
          <a:prstGeom prst="rect">
            <a:avLst/>
          </a:prstGeom>
          <a:noFill/>
          <a:ln/>
        </p:spPr>
        <p:txBody>
          <a:bodyPr wrap="square" lIns="0" tIns="0" rIns="0" bIns="0" rtlCol="0" anchor="ctr"/>
          <a:lstStyle/>
          <a:p>
            <a:pPr indent="0" marL="0">
              <a:buNone/>
            </a:pPr>
            <a:r>
              <a:rPr lang="en-US" sz="1400" dirty="0">
                <a:solidFill>
                  <a:srgbClr val="0F1E36"/>
                </a:solidFill>
              </a:rPr>
              <a:t>Every output links to the source it came from</a:t>
            </a:r>
            <a:endParaRPr lang="en-US" sz="1400" dirty="0"/>
          </a:p>
        </p:txBody>
      </p:sp>
      <p:sp>
        <p:nvSpPr>
          <p:cNvPr id="20" name="icon circle"/>
          <p:cNvSpPr/>
          <p:nvPr/>
        </p:nvSpPr>
        <p:spPr>
          <a:xfrm>
            <a:off x="868680" y="3749040"/>
            <a:ext cx="384048" cy="384048"/>
          </a:xfrm>
          <a:prstGeom prst="ellipse">
            <a:avLst/>
          </a:prstGeom>
          <a:solidFill>
            <a:srgbClr val="FFFFFF"/>
          </a:solidFill>
          <a:ln w="12700">
            <a:solidFill>
              <a:srgbClr val="FFFFFF"/>
            </a:solidFill>
            <a:prstDash val="solid"/>
          </a:ln>
        </p:spPr>
      </p:sp>
      <p:pic>
        <p:nvPicPr>
          <p:cNvPr id="21" name="Image 4" descr="TriangleAlert icon"/>
          <p:cNvPicPr>
            <a:picLocks noChangeAspect="1"/>
          </p:cNvPicPr>
          <p:nvPr/>
        </p:nvPicPr>
        <p:blipFill>
          <a:blip r:embed="rId5"/>
          <a:stretch>
            <a:fillRect/>
          </a:stretch>
        </p:blipFill>
        <p:spPr>
          <a:xfrm>
            <a:off x="953171" y="3833531"/>
            <a:ext cx="215067" cy="215067"/>
          </a:xfrm>
          <a:prstGeom prst="rect">
            <a:avLst/>
          </a:prstGeom>
        </p:spPr>
      </p:pic>
      <p:sp>
        <p:nvSpPr>
          <p:cNvPr id="22" name="Text 15"/>
          <p:cNvSpPr txBox="1"/>
          <p:nvPr/>
        </p:nvSpPr>
        <p:spPr>
          <a:xfrm>
            <a:off x="1417320" y="3666744"/>
            <a:ext cx="4389120" cy="548640"/>
          </a:xfrm>
          <a:prstGeom prst="rect">
            <a:avLst/>
          </a:prstGeom>
          <a:noFill/>
          <a:ln/>
        </p:spPr>
        <p:txBody>
          <a:bodyPr wrap="square" lIns="0" tIns="0" rIns="0" bIns="0" rtlCol="0" anchor="ctr"/>
          <a:lstStyle/>
          <a:p>
            <a:pPr indent="0" marL="0">
              <a:buNone/>
            </a:pPr>
            <a:r>
              <a:rPr lang="en-US" sz="1400" dirty="0">
                <a:solidFill>
                  <a:srgbClr val="4A5A70"/>
                </a:solidFill>
              </a:rPr>
              <a:t>Built without domain experts, so it answers the wrong question</a:t>
            </a:r>
            <a:endParaRPr lang="en-US" sz="1400" dirty="0"/>
          </a:p>
        </p:txBody>
      </p:sp>
      <p:sp>
        <p:nvSpPr>
          <p:cNvPr id="23" name="icon circle"/>
          <p:cNvSpPr/>
          <p:nvPr/>
        </p:nvSpPr>
        <p:spPr>
          <a:xfrm>
            <a:off x="6565392" y="3749040"/>
            <a:ext cx="384048" cy="384048"/>
          </a:xfrm>
          <a:prstGeom prst="ellipse">
            <a:avLst/>
          </a:prstGeom>
          <a:solidFill>
            <a:srgbClr val="FFFFFF"/>
          </a:solidFill>
          <a:ln w="12700">
            <a:solidFill>
              <a:srgbClr val="FFFFFF"/>
            </a:solidFill>
            <a:prstDash val="solid"/>
          </a:ln>
        </p:spPr>
      </p:sp>
      <p:pic>
        <p:nvPicPr>
          <p:cNvPr id="24" name="Image 5" descr="CircleCheck icon"/>
          <p:cNvPicPr>
            <a:picLocks noChangeAspect="1"/>
          </p:cNvPicPr>
          <p:nvPr/>
        </p:nvPicPr>
        <p:blipFill>
          <a:blip r:embed="rId6"/>
          <a:stretch>
            <a:fillRect/>
          </a:stretch>
        </p:blipFill>
        <p:spPr>
          <a:xfrm>
            <a:off x="6649883" y="3833531"/>
            <a:ext cx="215067" cy="215067"/>
          </a:xfrm>
          <a:prstGeom prst="rect">
            <a:avLst/>
          </a:prstGeom>
        </p:spPr>
      </p:pic>
      <p:sp>
        <p:nvSpPr>
          <p:cNvPr id="25" name="Text 17"/>
          <p:cNvSpPr txBox="1"/>
          <p:nvPr/>
        </p:nvSpPr>
        <p:spPr>
          <a:xfrm>
            <a:off x="7114032" y="3666744"/>
            <a:ext cx="4389120" cy="548640"/>
          </a:xfrm>
          <a:prstGeom prst="rect">
            <a:avLst/>
          </a:prstGeom>
          <a:noFill/>
          <a:ln/>
        </p:spPr>
        <p:txBody>
          <a:bodyPr wrap="square" lIns="0" tIns="0" rIns="0" bIns="0" rtlCol="0" anchor="ctr"/>
          <a:lstStyle/>
          <a:p>
            <a:pPr indent="0" marL="0">
              <a:buNone/>
            </a:pPr>
            <a:r>
              <a:rPr lang="en-US" sz="1400" dirty="0">
                <a:solidFill>
                  <a:srgbClr val="0F1E36"/>
                </a:solidFill>
              </a:rPr>
              <a:t>Human review is designed in, not bolted on</a:t>
            </a:r>
            <a:endParaRPr lang="en-US" sz="1400" dirty="0"/>
          </a:p>
        </p:txBody>
      </p:sp>
      <p:sp>
        <p:nvSpPr>
          <p:cNvPr id="26" name="icon circle"/>
          <p:cNvSpPr/>
          <p:nvPr/>
        </p:nvSpPr>
        <p:spPr>
          <a:xfrm>
            <a:off x="868680" y="4434840"/>
            <a:ext cx="384048" cy="384048"/>
          </a:xfrm>
          <a:prstGeom prst="ellipse">
            <a:avLst/>
          </a:prstGeom>
          <a:solidFill>
            <a:srgbClr val="FFFFFF"/>
          </a:solidFill>
          <a:ln w="12700">
            <a:solidFill>
              <a:srgbClr val="FFFFFF"/>
            </a:solidFill>
            <a:prstDash val="solid"/>
          </a:ln>
        </p:spPr>
      </p:sp>
      <p:pic>
        <p:nvPicPr>
          <p:cNvPr id="27" name="Image 6" descr="TriangleAlert icon"/>
          <p:cNvPicPr>
            <a:picLocks noChangeAspect="1"/>
          </p:cNvPicPr>
          <p:nvPr/>
        </p:nvPicPr>
        <p:blipFill>
          <a:blip r:embed="rId7"/>
          <a:stretch>
            <a:fillRect/>
          </a:stretch>
        </p:blipFill>
        <p:spPr>
          <a:xfrm>
            <a:off x="953171" y="4519331"/>
            <a:ext cx="215067" cy="215067"/>
          </a:xfrm>
          <a:prstGeom prst="rect">
            <a:avLst/>
          </a:prstGeom>
        </p:spPr>
      </p:pic>
      <p:sp>
        <p:nvSpPr>
          <p:cNvPr id="28" name="Text 19"/>
          <p:cNvSpPr txBox="1"/>
          <p:nvPr/>
        </p:nvSpPr>
        <p:spPr>
          <a:xfrm>
            <a:off x="1417320" y="4352544"/>
            <a:ext cx="4389120" cy="548640"/>
          </a:xfrm>
          <a:prstGeom prst="rect">
            <a:avLst/>
          </a:prstGeom>
          <a:noFill/>
          <a:ln/>
        </p:spPr>
        <p:txBody>
          <a:bodyPr wrap="square" lIns="0" tIns="0" rIns="0" bIns="0" rtlCol="0" anchor="ctr"/>
          <a:lstStyle/>
          <a:p>
            <a:pPr indent="0" marL="0">
              <a:buNone/>
            </a:pPr>
            <a:r>
              <a:rPr lang="en-US" sz="1400" dirty="0">
                <a:solidFill>
                  <a:srgbClr val="4A5A70"/>
                </a:solidFill>
              </a:rPr>
              <a:t>Black-box outputs that teams must trust, not verify</a:t>
            </a:r>
            <a:endParaRPr lang="en-US" sz="1400" dirty="0"/>
          </a:p>
        </p:txBody>
      </p:sp>
      <p:sp>
        <p:nvSpPr>
          <p:cNvPr id="29" name="icon circle"/>
          <p:cNvSpPr/>
          <p:nvPr/>
        </p:nvSpPr>
        <p:spPr>
          <a:xfrm>
            <a:off x="6565392" y="4434840"/>
            <a:ext cx="384048" cy="384048"/>
          </a:xfrm>
          <a:prstGeom prst="ellipse">
            <a:avLst/>
          </a:prstGeom>
          <a:solidFill>
            <a:srgbClr val="FFFFFF"/>
          </a:solidFill>
          <a:ln w="12700">
            <a:solidFill>
              <a:srgbClr val="FFFFFF"/>
            </a:solidFill>
            <a:prstDash val="solid"/>
          </a:ln>
        </p:spPr>
      </p:sp>
      <p:pic>
        <p:nvPicPr>
          <p:cNvPr id="30" name="Image 7" descr="CircleCheck icon"/>
          <p:cNvPicPr>
            <a:picLocks noChangeAspect="1"/>
          </p:cNvPicPr>
          <p:nvPr/>
        </p:nvPicPr>
        <p:blipFill>
          <a:blip r:embed="rId8"/>
          <a:stretch>
            <a:fillRect/>
          </a:stretch>
        </p:blipFill>
        <p:spPr>
          <a:xfrm>
            <a:off x="6649883" y="4519331"/>
            <a:ext cx="215067" cy="215067"/>
          </a:xfrm>
          <a:prstGeom prst="rect">
            <a:avLst/>
          </a:prstGeom>
        </p:spPr>
      </p:pic>
      <p:sp>
        <p:nvSpPr>
          <p:cNvPr id="31" name="Text 21"/>
          <p:cNvSpPr txBox="1"/>
          <p:nvPr/>
        </p:nvSpPr>
        <p:spPr>
          <a:xfrm>
            <a:off x="7114032" y="4352544"/>
            <a:ext cx="4389120" cy="548640"/>
          </a:xfrm>
          <a:prstGeom prst="rect">
            <a:avLst/>
          </a:prstGeom>
          <a:noFill/>
          <a:ln/>
        </p:spPr>
        <p:txBody>
          <a:bodyPr wrap="square" lIns="0" tIns="0" rIns="0" bIns="0" rtlCol="0" anchor="ctr"/>
          <a:lstStyle/>
          <a:p>
            <a:pPr indent="0" marL="0">
              <a:buNone/>
            </a:pPr>
            <a:r>
              <a:rPr lang="en-US" sz="1400" dirty="0">
                <a:solidFill>
                  <a:srgbClr val="0F1E36"/>
                </a:solidFill>
              </a:rPr>
              <a:t>Audit trails by default: who asked, what surfaced, who decided</a:t>
            </a:r>
            <a:endParaRPr lang="en-US" sz="1400" dirty="0"/>
          </a:p>
        </p:txBody>
      </p:sp>
      <p:sp>
        <p:nvSpPr>
          <p:cNvPr id="32" name="icon circle"/>
          <p:cNvSpPr/>
          <p:nvPr/>
        </p:nvSpPr>
        <p:spPr>
          <a:xfrm>
            <a:off x="868680" y="5120640"/>
            <a:ext cx="384048" cy="384048"/>
          </a:xfrm>
          <a:prstGeom prst="ellipse">
            <a:avLst/>
          </a:prstGeom>
          <a:solidFill>
            <a:srgbClr val="FFFFFF"/>
          </a:solidFill>
          <a:ln w="12700">
            <a:solidFill>
              <a:srgbClr val="FFFFFF"/>
            </a:solidFill>
            <a:prstDash val="solid"/>
          </a:ln>
        </p:spPr>
      </p:sp>
      <p:pic>
        <p:nvPicPr>
          <p:cNvPr id="33" name="Image 8" descr="TriangleAlert icon"/>
          <p:cNvPicPr>
            <a:picLocks noChangeAspect="1"/>
          </p:cNvPicPr>
          <p:nvPr/>
        </p:nvPicPr>
        <p:blipFill>
          <a:blip r:embed="rId9"/>
          <a:stretch>
            <a:fillRect/>
          </a:stretch>
        </p:blipFill>
        <p:spPr>
          <a:xfrm>
            <a:off x="953171" y="5205131"/>
            <a:ext cx="215067" cy="215067"/>
          </a:xfrm>
          <a:prstGeom prst="rect">
            <a:avLst/>
          </a:prstGeom>
        </p:spPr>
      </p:pic>
      <p:sp>
        <p:nvSpPr>
          <p:cNvPr id="34" name="Text 23"/>
          <p:cNvSpPr txBox="1"/>
          <p:nvPr/>
        </p:nvSpPr>
        <p:spPr>
          <a:xfrm>
            <a:off x="1417320" y="5038344"/>
            <a:ext cx="4389120" cy="548640"/>
          </a:xfrm>
          <a:prstGeom prst="rect">
            <a:avLst/>
          </a:prstGeom>
          <a:noFill/>
          <a:ln/>
        </p:spPr>
        <p:txBody>
          <a:bodyPr wrap="square" lIns="0" tIns="0" rIns="0" bIns="0" rtlCol="0" anchor="ctr"/>
          <a:lstStyle/>
          <a:p>
            <a:pPr indent="0" marL="0">
              <a:buNone/>
            </a:pPr>
            <a:r>
              <a:rPr lang="en-US" sz="1400" dirty="0">
                <a:solidFill>
                  <a:srgbClr val="4A5A70"/>
                </a:solidFill>
              </a:rPr>
              <a:t>No plan for monitoring, drift or changing data</a:t>
            </a:r>
            <a:endParaRPr lang="en-US" sz="1400" dirty="0"/>
          </a:p>
        </p:txBody>
      </p:sp>
      <p:sp>
        <p:nvSpPr>
          <p:cNvPr id="35" name="icon circle"/>
          <p:cNvSpPr/>
          <p:nvPr/>
        </p:nvSpPr>
        <p:spPr>
          <a:xfrm>
            <a:off x="6565392" y="5120640"/>
            <a:ext cx="384048" cy="384048"/>
          </a:xfrm>
          <a:prstGeom prst="ellipse">
            <a:avLst/>
          </a:prstGeom>
          <a:solidFill>
            <a:srgbClr val="FFFFFF"/>
          </a:solidFill>
          <a:ln w="12700">
            <a:solidFill>
              <a:srgbClr val="FFFFFF"/>
            </a:solidFill>
            <a:prstDash val="solid"/>
          </a:ln>
        </p:spPr>
      </p:sp>
      <p:pic>
        <p:nvPicPr>
          <p:cNvPr id="36" name="Image 9" descr="CircleCheck icon"/>
          <p:cNvPicPr>
            <a:picLocks noChangeAspect="1"/>
          </p:cNvPicPr>
          <p:nvPr/>
        </p:nvPicPr>
        <p:blipFill>
          <a:blip r:embed="rId10"/>
          <a:stretch>
            <a:fillRect/>
          </a:stretch>
        </p:blipFill>
        <p:spPr>
          <a:xfrm>
            <a:off x="6649883" y="5205131"/>
            <a:ext cx="215067" cy="215067"/>
          </a:xfrm>
          <a:prstGeom prst="rect">
            <a:avLst/>
          </a:prstGeom>
        </p:spPr>
      </p:pic>
      <p:sp>
        <p:nvSpPr>
          <p:cNvPr id="37" name="Text 25"/>
          <p:cNvSpPr txBox="1"/>
          <p:nvPr/>
        </p:nvSpPr>
        <p:spPr>
          <a:xfrm>
            <a:off x="7114032" y="5038344"/>
            <a:ext cx="4389120" cy="548640"/>
          </a:xfrm>
          <a:prstGeom prst="rect">
            <a:avLst/>
          </a:prstGeom>
          <a:noFill/>
          <a:ln/>
        </p:spPr>
        <p:txBody>
          <a:bodyPr wrap="square" lIns="0" tIns="0" rIns="0" bIns="0" rtlCol="0" anchor="ctr"/>
          <a:lstStyle/>
          <a:p>
            <a:pPr indent="0" marL="0">
              <a:buNone/>
            </a:pPr>
            <a:r>
              <a:rPr lang="en-US" sz="1400" dirty="0">
                <a:solidFill>
                  <a:srgbClr val="0F1E36"/>
                </a:solidFill>
              </a:rPr>
              <a:t>Production deployment with monitoring from day one</a:t>
            </a:r>
            <a:endParaRPr lang="en-US" sz="14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OPERATING PRINCIPLE</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AI should not replace experts. It should amplify them</a:t>
            </a:r>
            <a:endParaRPr lang="en-US" sz="3200" dirty="0"/>
          </a:p>
        </p:txBody>
      </p:sp>
      <p:sp>
        <p:nvSpPr>
          <p:cNvPr id="4" name="card"/>
          <p:cNvSpPr/>
          <p:nvPr/>
        </p:nvSpPr>
        <p:spPr>
          <a:xfrm>
            <a:off x="548640" y="1554480"/>
            <a:ext cx="4937760" cy="4434840"/>
          </a:xfrm>
          <a:prstGeom prst="roundRect">
            <a:avLst>
              <a:gd name="adj" fmla="val 2474"/>
            </a:avLst>
          </a:prstGeom>
          <a:solidFill>
            <a:srgbClr val="0F1E36"/>
          </a:solidFill>
          <a:ln w="12700">
            <a:solidFill>
              <a:srgbClr val="0F1E36"/>
            </a:solidFill>
            <a:prstDash val="solid"/>
          </a:ln>
          <a:effectLst>
            <a:outerShdw sx="100000" sy="100000" kx="0" ky="0" algn="bl" rotWithShape="0" blurRad="127000" dist="38100" dir="5400000">
              <a:srgbClr val="0F1E36">
                <a:alpha val="8000"/>
              </a:srgbClr>
            </a:outerShdw>
          </a:effectLst>
        </p:spPr>
      </p:sp>
      <p:sp>
        <p:nvSpPr>
          <p:cNvPr id="5" name="Text 3"/>
          <p:cNvSpPr txBox="1"/>
          <p:nvPr/>
        </p:nvSpPr>
        <p:spPr>
          <a:xfrm>
            <a:off x="868680" y="1691640"/>
            <a:ext cx="914400" cy="914400"/>
          </a:xfrm>
          <a:prstGeom prst="rect">
            <a:avLst/>
          </a:prstGeom>
          <a:noFill/>
          <a:ln/>
        </p:spPr>
        <p:txBody>
          <a:bodyPr wrap="square" lIns="0" tIns="0" rIns="0" bIns="0" rtlCol="0" anchor="t"/>
          <a:lstStyle/>
          <a:p>
            <a:pPr indent="0" marL="0">
              <a:buNone/>
            </a:pPr>
            <a:r>
              <a:rPr lang="en-US" sz="7200" b="1" dirty="0">
                <a:solidFill>
                  <a:srgbClr val="3FD9C0"/>
                </a:solidFill>
              </a:rPr>
              <a:t>“</a:t>
            </a:r>
            <a:endParaRPr lang="en-US" sz="7200" dirty="0"/>
          </a:p>
        </p:txBody>
      </p:sp>
      <p:sp>
        <p:nvSpPr>
          <p:cNvPr id="6" name="Text 4"/>
          <p:cNvSpPr txBox="1"/>
          <p:nvPr/>
        </p:nvSpPr>
        <p:spPr>
          <a:xfrm>
            <a:off x="868680" y="2606040"/>
            <a:ext cx="4389120" cy="1097280"/>
          </a:xfrm>
          <a:prstGeom prst="rect">
            <a:avLst/>
          </a:prstGeom>
          <a:noFill/>
          <a:ln/>
        </p:spPr>
        <p:txBody>
          <a:bodyPr wrap="square" lIns="0" tIns="0" rIns="0" bIns="0" rtlCol="0" anchor="t"/>
          <a:lstStyle/>
          <a:p>
            <a:pPr indent="0" marL="0">
              <a:buNone/>
            </a:pPr>
            <a:r>
              <a:rPr lang="en-US" sz="2800" b="1" dirty="0">
                <a:solidFill>
                  <a:srgbClr val="FFFFFF"/>
                </a:solidFill>
              </a:rPr>
              <a:t>The system drafts. Your team decides.</a:t>
            </a:r>
            <a:endParaRPr lang="en-US" sz="2800" dirty="0"/>
          </a:p>
        </p:txBody>
      </p:sp>
      <p:sp>
        <p:nvSpPr>
          <p:cNvPr id="7" name="Text 5"/>
          <p:cNvSpPr txBox="1"/>
          <p:nvPr/>
        </p:nvSpPr>
        <p:spPr>
          <a:xfrm>
            <a:off x="868680" y="3840480"/>
            <a:ext cx="4297680" cy="1097280"/>
          </a:xfrm>
          <a:prstGeom prst="rect">
            <a:avLst/>
          </a:prstGeom>
          <a:noFill/>
          <a:ln/>
        </p:spPr>
        <p:txBody>
          <a:bodyPr wrap="square" lIns="0" tIns="0" rIns="0" bIns="0" rtlCol="0" anchor="t"/>
          <a:lstStyle/>
          <a:p>
            <a:pPr indent="0" marL="0">
              <a:buNone/>
            </a:pPr>
            <a:r>
              <a:rPr lang="en-US" sz="1600" dirty="0">
                <a:solidFill>
                  <a:srgbClr val="C9D6E2"/>
                </a:solidFill>
              </a:rPr>
              <a:t>That hierarchy is not a policy layered on top of the architecture — it is the architecture.</a:t>
            </a:r>
            <a:endParaRPr lang="en-US" sz="1600" dirty="0"/>
          </a:p>
        </p:txBody>
      </p:sp>
      <p:sp>
        <p:nvSpPr>
          <p:cNvPr id="8" name="card"/>
          <p:cNvSpPr/>
          <p:nvPr/>
        </p:nvSpPr>
        <p:spPr>
          <a:xfrm>
            <a:off x="5788152" y="1554480"/>
            <a:ext cx="5852160" cy="1325880"/>
          </a:xfrm>
          <a:prstGeom prst="roundRect">
            <a:avLst>
              <a:gd name="adj" fmla="val 8276"/>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9" name="icon circle"/>
          <p:cNvSpPr/>
          <p:nvPr/>
        </p:nvSpPr>
        <p:spPr>
          <a:xfrm>
            <a:off x="6035040" y="1901952"/>
            <a:ext cx="621792" cy="621792"/>
          </a:xfrm>
          <a:prstGeom prst="ellipse">
            <a:avLst/>
          </a:prstGeom>
          <a:solidFill>
            <a:srgbClr val="E3F6F4"/>
          </a:solidFill>
          <a:ln w="12700">
            <a:solidFill>
              <a:srgbClr val="E3F6F4"/>
            </a:solidFill>
            <a:prstDash val="solid"/>
          </a:ln>
        </p:spPr>
      </p:sp>
      <p:pic>
        <p:nvPicPr>
          <p:cNvPr id="10" name="Image 0" descr="FileSearch icon"/>
          <p:cNvPicPr>
            <a:picLocks noChangeAspect="1"/>
          </p:cNvPicPr>
          <p:nvPr/>
        </p:nvPicPr>
        <p:blipFill>
          <a:blip r:embed="rId1"/>
          <a:stretch>
            <a:fillRect/>
          </a:stretch>
        </p:blipFill>
        <p:spPr>
          <a:xfrm>
            <a:off x="6171834" y="2038746"/>
            <a:ext cx="348204" cy="348204"/>
          </a:xfrm>
          <a:prstGeom prst="rect">
            <a:avLst/>
          </a:prstGeom>
        </p:spPr>
      </p:pic>
      <p:sp>
        <p:nvSpPr>
          <p:cNvPr id="11" name="Text 8"/>
          <p:cNvSpPr txBox="1"/>
          <p:nvPr/>
        </p:nvSpPr>
        <p:spPr>
          <a:xfrm>
            <a:off x="6858000" y="1755648"/>
            <a:ext cx="4572000" cy="365760"/>
          </a:xfrm>
          <a:prstGeom prst="rect">
            <a:avLst/>
          </a:prstGeom>
          <a:noFill/>
          <a:ln/>
        </p:spPr>
        <p:txBody>
          <a:bodyPr wrap="square" lIns="0" tIns="0" rIns="0" bIns="0" rtlCol="0" anchor="t"/>
          <a:lstStyle/>
          <a:p>
            <a:pPr indent="0" marL="0">
              <a:buNone/>
            </a:pPr>
            <a:r>
              <a:rPr lang="en-US" sz="1800" b="1" dirty="0">
                <a:solidFill>
                  <a:srgbClr val="0F1E36"/>
                </a:solidFill>
              </a:rPr>
              <a:t>Evidence-based review</a:t>
            </a:r>
            <a:endParaRPr lang="en-US" sz="1800" dirty="0"/>
          </a:p>
        </p:txBody>
      </p:sp>
      <p:sp>
        <p:nvSpPr>
          <p:cNvPr id="12" name="Text 9"/>
          <p:cNvSpPr txBox="1"/>
          <p:nvPr/>
        </p:nvSpPr>
        <p:spPr>
          <a:xfrm>
            <a:off x="6858000" y="2139696"/>
            <a:ext cx="4617720" cy="640080"/>
          </a:xfrm>
          <a:prstGeom prst="rect">
            <a:avLst/>
          </a:prstGeom>
          <a:noFill/>
          <a:ln/>
        </p:spPr>
        <p:txBody>
          <a:bodyPr wrap="square" lIns="0" tIns="0" rIns="0" bIns="0" rtlCol="0" anchor="t"/>
          <a:lstStyle/>
          <a:p>
            <a:pPr indent="0" marL="0">
              <a:buNone/>
            </a:pPr>
            <a:r>
              <a:rPr lang="en-US" sz="1400" dirty="0">
                <a:solidFill>
                  <a:srgbClr val="4A5A70"/>
                </a:solidFill>
              </a:rPr>
              <a:t>Every suggestion links to the document, record or observation it came from. No invented answers.</a:t>
            </a:r>
            <a:endParaRPr lang="en-US" sz="1400" dirty="0"/>
          </a:p>
        </p:txBody>
      </p:sp>
      <p:sp>
        <p:nvSpPr>
          <p:cNvPr id="13" name="card"/>
          <p:cNvSpPr/>
          <p:nvPr/>
        </p:nvSpPr>
        <p:spPr>
          <a:xfrm>
            <a:off x="5788152" y="3081528"/>
            <a:ext cx="5852160" cy="1325880"/>
          </a:xfrm>
          <a:prstGeom prst="roundRect">
            <a:avLst>
              <a:gd name="adj" fmla="val 8276"/>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4" name="icon circle"/>
          <p:cNvSpPr/>
          <p:nvPr/>
        </p:nvSpPr>
        <p:spPr>
          <a:xfrm>
            <a:off x="6035040" y="3429000"/>
            <a:ext cx="621792" cy="621792"/>
          </a:xfrm>
          <a:prstGeom prst="ellipse">
            <a:avLst/>
          </a:prstGeom>
          <a:solidFill>
            <a:srgbClr val="E3F6F4"/>
          </a:solidFill>
          <a:ln w="12700">
            <a:solidFill>
              <a:srgbClr val="E3F6F4"/>
            </a:solidFill>
            <a:prstDash val="solid"/>
          </a:ln>
        </p:spPr>
      </p:sp>
      <p:pic>
        <p:nvPicPr>
          <p:cNvPr id="15" name="Image 1" descr="Archive icon"/>
          <p:cNvPicPr>
            <a:picLocks noChangeAspect="1"/>
          </p:cNvPicPr>
          <p:nvPr/>
        </p:nvPicPr>
        <p:blipFill>
          <a:blip r:embed="rId2"/>
          <a:stretch>
            <a:fillRect/>
          </a:stretch>
        </p:blipFill>
        <p:spPr>
          <a:xfrm>
            <a:off x="6171834" y="3565794"/>
            <a:ext cx="348204" cy="348204"/>
          </a:xfrm>
          <a:prstGeom prst="rect">
            <a:avLst/>
          </a:prstGeom>
        </p:spPr>
      </p:pic>
      <p:sp>
        <p:nvSpPr>
          <p:cNvPr id="16" name="Text 12"/>
          <p:cNvSpPr txBox="1"/>
          <p:nvPr/>
        </p:nvSpPr>
        <p:spPr>
          <a:xfrm>
            <a:off x="6858000" y="3282696"/>
            <a:ext cx="4572000" cy="365760"/>
          </a:xfrm>
          <a:prstGeom prst="rect">
            <a:avLst/>
          </a:prstGeom>
          <a:noFill/>
          <a:ln/>
        </p:spPr>
        <p:txBody>
          <a:bodyPr wrap="square" lIns="0" tIns="0" rIns="0" bIns="0" rtlCol="0" anchor="t"/>
          <a:lstStyle/>
          <a:p>
            <a:pPr indent="0" marL="0">
              <a:buNone/>
            </a:pPr>
            <a:r>
              <a:rPr lang="en-US" sz="1800" b="1" dirty="0">
                <a:solidFill>
                  <a:srgbClr val="0F1E36"/>
                </a:solidFill>
              </a:rPr>
              <a:t>Audit trails by default</a:t>
            </a:r>
            <a:endParaRPr lang="en-US" sz="1800" dirty="0"/>
          </a:p>
        </p:txBody>
      </p:sp>
      <p:sp>
        <p:nvSpPr>
          <p:cNvPr id="17" name="Text 13"/>
          <p:cNvSpPr txBox="1"/>
          <p:nvPr/>
        </p:nvSpPr>
        <p:spPr>
          <a:xfrm>
            <a:off x="6858000" y="3666744"/>
            <a:ext cx="4617720" cy="640080"/>
          </a:xfrm>
          <a:prstGeom prst="rect">
            <a:avLst/>
          </a:prstGeom>
          <a:noFill/>
          <a:ln/>
        </p:spPr>
        <p:txBody>
          <a:bodyPr wrap="square" lIns="0" tIns="0" rIns="0" bIns="0" rtlCol="0" anchor="t"/>
          <a:lstStyle/>
          <a:p>
            <a:pPr indent="0" marL="0">
              <a:buNone/>
            </a:pPr>
            <a:r>
              <a:rPr lang="en-US" sz="1400" dirty="0">
                <a:solidFill>
                  <a:srgbClr val="4A5A70"/>
                </a:solidFill>
              </a:rPr>
              <a:t>Who asked, what the system surfaced and what the expert decided — captured for every interaction.</a:t>
            </a:r>
            <a:endParaRPr lang="en-US" sz="1400" dirty="0"/>
          </a:p>
        </p:txBody>
      </p:sp>
      <p:sp>
        <p:nvSpPr>
          <p:cNvPr id="18" name="card"/>
          <p:cNvSpPr/>
          <p:nvPr/>
        </p:nvSpPr>
        <p:spPr>
          <a:xfrm>
            <a:off x="5788152" y="4608576"/>
            <a:ext cx="5852160" cy="1325880"/>
          </a:xfrm>
          <a:prstGeom prst="roundRect">
            <a:avLst>
              <a:gd name="adj" fmla="val 8276"/>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9" name="icon circle"/>
          <p:cNvSpPr/>
          <p:nvPr/>
        </p:nvSpPr>
        <p:spPr>
          <a:xfrm>
            <a:off x="6035040" y="4956048"/>
            <a:ext cx="621792" cy="621792"/>
          </a:xfrm>
          <a:prstGeom prst="ellipse">
            <a:avLst/>
          </a:prstGeom>
          <a:solidFill>
            <a:srgbClr val="E3F6F4"/>
          </a:solidFill>
          <a:ln w="12700">
            <a:solidFill>
              <a:srgbClr val="E3F6F4"/>
            </a:solidFill>
            <a:prstDash val="solid"/>
          </a:ln>
        </p:spPr>
      </p:sp>
      <p:pic>
        <p:nvPicPr>
          <p:cNvPr id="20" name="Image 2" descr="UserCheck icon"/>
          <p:cNvPicPr>
            <a:picLocks noChangeAspect="1"/>
          </p:cNvPicPr>
          <p:nvPr/>
        </p:nvPicPr>
        <p:blipFill>
          <a:blip r:embed="rId3"/>
          <a:stretch>
            <a:fillRect/>
          </a:stretch>
        </p:blipFill>
        <p:spPr>
          <a:xfrm>
            <a:off x="6171834" y="5092842"/>
            <a:ext cx="348204" cy="348204"/>
          </a:xfrm>
          <a:prstGeom prst="rect">
            <a:avLst/>
          </a:prstGeom>
        </p:spPr>
      </p:pic>
      <p:sp>
        <p:nvSpPr>
          <p:cNvPr id="21" name="Text 16"/>
          <p:cNvSpPr txBox="1"/>
          <p:nvPr/>
        </p:nvSpPr>
        <p:spPr>
          <a:xfrm>
            <a:off x="6858000" y="4809744"/>
            <a:ext cx="4572000" cy="365760"/>
          </a:xfrm>
          <a:prstGeom prst="rect">
            <a:avLst/>
          </a:prstGeom>
          <a:noFill/>
          <a:ln/>
        </p:spPr>
        <p:txBody>
          <a:bodyPr wrap="square" lIns="0" tIns="0" rIns="0" bIns="0" rtlCol="0" anchor="t"/>
          <a:lstStyle/>
          <a:p>
            <a:pPr indent="0" marL="0">
              <a:buNone/>
            </a:pPr>
            <a:r>
              <a:rPr lang="en-US" sz="1800" b="1" dirty="0">
                <a:solidFill>
                  <a:srgbClr val="0F1E36"/>
                </a:solidFill>
              </a:rPr>
              <a:t>Expert judgment first</a:t>
            </a:r>
            <a:endParaRPr lang="en-US" sz="1800" dirty="0"/>
          </a:p>
        </p:txBody>
      </p:sp>
      <p:sp>
        <p:nvSpPr>
          <p:cNvPr id="22" name="Text 17"/>
          <p:cNvSpPr txBox="1"/>
          <p:nvPr/>
        </p:nvSpPr>
        <p:spPr>
          <a:xfrm>
            <a:off x="6858000" y="5193792"/>
            <a:ext cx="4617720" cy="640080"/>
          </a:xfrm>
          <a:prstGeom prst="rect">
            <a:avLst/>
          </a:prstGeom>
          <a:noFill/>
          <a:ln/>
        </p:spPr>
        <p:txBody>
          <a:bodyPr wrap="square" lIns="0" tIns="0" rIns="0" bIns="0" rtlCol="0" anchor="t"/>
          <a:lstStyle/>
          <a:p>
            <a:pPr indent="0" marL="0">
              <a:buNone/>
            </a:pPr>
            <a:r>
              <a:rPr lang="en-US" sz="1400" dirty="0">
                <a:solidFill>
                  <a:srgbClr val="4A5A70"/>
                </a:solidFill>
              </a:rPr>
              <a:t>The system analyses, drafts and flags. Qualified people approve. High-stakes decisions stay in human hands.</a:t>
            </a:r>
            <a:endParaRPr lang="en-US" sz="14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ENTERPRISE AI · CORE CAPABILITIES</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Enterprise AI systems, not demos</a:t>
            </a:r>
            <a:endParaRPr lang="en-US" sz="3200" dirty="0"/>
          </a:p>
        </p:txBody>
      </p:sp>
      <p:sp>
        <p:nvSpPr>
          <p:cNvPr id="4" name="Text 2"/>
          <p:cNvSpPr txBox="1"/>
          <p:nvPr/>
        </p:nvSpPr>
        <p:spPr>
          <a:xfrm>
            <a:off x="548640" y="1298448"/>
            <a:ext cx="10789920" cy="365760"/>
          </a:xfrm>
          <a:prstGeom prst="rect">
            <a:avLst/>
          </a:prstGeom>
          <a:noFill/>
          <a:ln/>
        </p:spPr>
        <p:txBody>
          <a:bodyPr wrap="square" lIns="0" tIns="0" rIns="0" bIns="0" rtlCol="0" anchor="t"/>
          <a:lstStyle/>
          <a:p>
            <a:pPr indent="0" marL="0">
              <a:buNone/>
            </a:pPr>
            <a:r>
              <a:rPr lang="en-US" sz="1600" dirty="0">
                <a:solidFill>
                  <a:srgbClr val="4A5A70"/>
                </a:solidFill>
              </a:rPr>
              <a:t>What clients hire us to design, build and run in production.</a:t>
            </a:r>
            <a:endParaRPr lang="en-US" sz="1600" dirty="0"/>
          </a:p>
        </p:txBody>
      </p:sp>
      <p:sp>
        <p:nvSpPr>
          <p:cNvPr id="5" name="card"/>
          <p:cNvSpPr/>
          <p:nvPr/>
        </p:nvSpPr>
        <p:spPr>
          <a:xfrm>
            <a:off x="548640" y="1810512"/>
            <a:ext cx="3514344" cy="2029968"/>
          </a:xfrm>
          <a:prstGeom prst="roundRect">
            <a:avLst>
              <a:gd name="adj" fmla="val 5405"/>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6" name="icon circle"/>
          <p:cNvSpPr/>
          <p:nvPr/>
        </p:nvSpPr>
        <p:spPr>
          <a:xfrm>
            <a:off x="804672" y="2066544"/>
            <a:ext cx="530352" cy="530352"/>
          </a:xfrm>
          <a:prstGeom prst="ellipse">
            <a:avLst/>
          </a:prstGeom>
          <a:solidFill>
            <a:srgbClr val="E3F6F4"/>
          </a:solidFill>
          <a:ln w="12700">
            <a:solidFill>
              <a:srgbClr val="E3F6F4"/>
            </a:solidFill>
            <a:prstDash val="solid"/>
          </a:ln>
        </p:spPr>
      </p:sp>
      <p:pic>
        <p:nvPicPr>
          <p:cNvPr id="7" name="Image 0" descr="BrainCircuit icon"/>
          <p:cNvPicPr>
            <a:picLocks noChangeAspect="1"/>
          </p:cNvPicPr>
          <p:nvPr/>
        </p:nvPicPr>
        <p:blipFill>
          <a:blip r:embed="rId1"/>
          <a:stretch>
            <a:fillRect/>
          </a:stretch>
        </p:blipFill>
        <p:spPr>
          <a:xfrm>
            <a:off x="921349" y="2183221"/>
            <a:ext cx="296997" cy="296997"/>
          </a:xfrm>
          <a:prstGeom prst="rect">
            <a:avLst/>
          </a:prstGeom>
        </p:spPr>
      </p:pic>
      <p:sp>
        <p:nvSpPr>
          <p:cNvPr id="8" name="Text 5"/>
          <p:cNvSpPr txBox="1"/>
          <p:nvPr/>
        </p:nvSpPr>
        <p:spPr>
          <a:xfrm>
            <a:off x="1481328" y="2084832"/>
            <a:ext cx="2417064" cy="502920"/>
          </a:xfrm>
          <a:prstGeom prst="rect">
            <a:avLst/>
          </a:prstGeom>
          <a:noFill/>
          <a:ln/>
        </p:spPr>
        <p:txBody>
          <a:bodyPr wrap="square" lIns="0" tIns="0" rIns="0" bIns="0" rtlCol="0" anchor="ctr"/>
          <a:lstStyle/>
          <a:p>
            <a:pPr indent="0" marL="0">
              <a:buNone/>
            </a:pPr>
            <a:r>
              <a:rPr lang="en-US" sz="1700" b="1" dirty="0">
                <a:solidFill>
                  <a:srgbClr val="0F1E36"/>
                </a:solidFill>
              </a:rPr>
              <a:t>Machine learning &amp; applied AI</a:t>
            </a:r>
            <a:endParaRPr lang="en-US" sz="1700" dirty="0"/>
          </a:p>
        </p:txBody>
      </p:sp>
      <p:sp>
        <p:nvSpPr>
          <p:cNvPr id="9" name="Text 6"/>
          <p:cNvSpPr txBox="1"/>
          <p:nvPr/>
        </p:nvSpPr>
        <p:spPr>
          <a:xfrm>
            <a:off x="804672" y="2706624"/>
            <a:ext cx="3057144" cy="731520"/>
          </a:xfrm>
          <a:prstGeom prst="rect">
            <a:avLst/>
          </a:prstGeom>
          <a:noFill/>
          <a:ln/>
        </p:spPr>
        <p:txBody>
          <a:bodyPr wrap="square" lIns="0" tIns="0" rIns="0" bIns="0" rtlCol="0" anchor="t"/>
          <a:lstStyle/>
          <a:p>
            <a:pPr indent="0" marL="0">
              <a:buNone/>
            </a:pPr>
            <a:r>
              <a:rPr lang="en-US" sz="1400" dirty="0">
                <a:solidFill>
                  <a:srgbClr val="4A5A70"/>
                </a:solidFill>
              </a:rPr>
              <a:t>Full ML lifecycle — model design to monitored production, with MLOps built in.</a:t>
            </a:r>
            <a:endParaRPr lang="en-US" sz="1400" dirty="0"/>
          </a:p>
        </p:txBody>
      </p:sp>
      <p:sp>
        <p:nvSpPr>
          <p:cNvPr id="10" name="Text 7"/>
          <p:cNvSpPr txBox="1"/>
          <p:nvPr/>
        </p:nvSpPr>
        <p:spPr>
          <a:xfrm>
            <a:off x="804672" y="3493008"/>
            <a:ext cx="3057144" cy="256032"/>
          </a:xfrm>
          <a:prstGeom prst="rect">
            <a:avLst/>
          </a:prstGeom>
          <a:noFill/>
          <a:ln/>
        </p:spPr>
        <p:txBody>
          <a:bodyPr wrap="square" lIns="0" tIns="0" rIns="0" bIns="0" rtlCol="0" anchor="t"/>
          <a:lstStyle/>
          <a:p>
            <a:pPr indent="0" marL="0">
              <a:buNone/>
            </a:pPr>
            <a:r>
              <a:rPr lang="en-US" sz="1100" b="1" dirty="0">
                <a:solidFill>
                  <a:srgbClr val="0B7F7B"/>
                </a:solidFill>
              </a:rPr>
              <a:t>NLP · Predictive ML · MLOps</a:t>
            </a:r>
            <a:endParaRPr lang="en-US" sz="1100" dirty="0"/>
          </a:p>
        </p:txBody>
      </p:sp>
      <p:sp>
        <p:nvSpPr>
          <p:cNvPr id="11" name="card"/>
          <p:cNvSpPr/>
          <p:nvPr/>
        </p:nvSpPr>
        <p:spPr>
          <a:xfrm>
            <a:off x="4337304" y="1810512"/>
            <a:ext cx="3514344" cy="2029968"/>
          </a:xfrm>
          <a:prstGeom prst="roundRect">
            <a:avLst>
              <a:gd name="adj" fmla="val 5405"/>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2" name="icon circle"/>
          <p:cNvSpPr/>
          <p:nvPr/>
        </p:nvSpPr>
        <p:spPr>
          <a:xfrm>
            <a:off x="4593336" y="2066544"/>
            <a:ext cx="530352" cy="530352"/>
          </a:xfrm>
          <a:prstGeom prst="ellipse">
            <a:avLst/>
          </a:prstGeom>
          <a:solidFill>
            <a:srgbClr val="E3F6F4"/>
          </a:solidFill>
          <a:ln w="12700">
            <a:solidFill>
              <a:srgbClr val="E3F6F4"/>
            </a:solidFill>
            <a:prstDash val="solid"/>
          </a:ln>
        </p:spPr>
      </p:sp>
      <p:pic>
        <p:nvPicPr>
          <p:cNvPr id="13" name="Image 1" descr="Bot icon"/>
          <p:cNvPicPr>
            <a:picLocks noChangeAspect="1"/>
          </p:cNvPicPr>
          <p:nvPr/>
        </p:nvPicPr>
        <p:blipFill>
          <a:blip r:embed="rId2"/>
          <a:stretch>
            <a:fillRect/>
          </a:stretch>
        </p:blipFill>
        <p:spPr>
          <a:xfrm>
            <a:off x="4710013" y="2183221"/>
            <a:ext cx="296997" cy="296997"/>
          </a:xfrm>
          <a:prstGeom prst="rect">
            <a:avLst/>
          </a:prstGeom>
        </p:spPr>
      </p:pic>
      <p:sp>
        <p:nvSpPr>
          <p:cNvPr id="14" name="Text 10"/>
          <p:cNvSpPr txBox="1"/>
          <p:nvPr/>
        </p:nvSpPr>
        <p:spPr>
          <a:xfrm>
            <a:off x="5269992" y="2084832"/>
            <a:ext cx="2417064" cy="502920"/>
          </a:xfrm>
          <a:prstGeom prst="rect">
            <a:avLst/>
          </a:prstGeom>
          <a:noFill/>
          <a:ln/>
        </p:spPr>
        <p:txBody>
          <a:bodyPr wrap="square" lIns="0" tIns="0" rIns="0" bIns="0" rtlCol="0" anchor="ctr"/>
          <a:lstStyle/>
          <a:p>
            <a:pPr indent="0" marL="0">
              <a:buNone/>
            </a:pPr>
            <a:r>
              <a:rPr lang="en-US" sz="1700" b="1" dirty="0">
                <a:solidFill>
                  <a:srgbClr val="0F1E36"/>
                </a:solidFill>
              </a:rPr>
              <a:t>AI agents &amp; copilots</a:t>
            </a:r>
            <a:endParaRPr lang="en-US" sz="1700" dirty="0"/>
          </a:p>
        </p:txBody>
      </p:sp>
      <p:sp>
        <p:nvSpPr>
          <p:cNvPr id="15" name="Text 11"/>
          <p:cNvSpPr txBox="1"/>
          <p:nvPr/>
        </p:nvSpPr>
        <p:spPr>
          <a:xfrm>
            <a:off x="4593336" y="2706624"/>
            <a:ext cx="3057144" cy="731520"/>
          </a:xfrm>
          <a:prstGeom prst="rect">
            <a:avLst/>
          </a:prstGeom>
          <a:noFill/>
          <a:ln/>
        </p:spPr>
        <p:txBody>
          <a:bodyPr wrap="square" lIns="0" tIns="0" rIns="0" bIns="0" rtlCol="0" anchor="t"/>
          <a:lstStyle/>
          <a:p>
            <a:pPr indent="0" marL="0">
              <a:buNone/>
            </a:pPr>
            <a:r>
              <a:rPr lang="en-US" sz="1400" dirty="0">
                <a:solidFill>
                  <a:srgbClr val="4A5A70"/>
                </a:solidFill>
              </a:rPr>
              <a:t>Domain agents that analyse documents, write reports, search knowledge and automate steps.</a:t>
            </a:r>
            <a:endParaRPr lang="en-US" sz="1400" dirty="0"/>
          </a:p>
        </p:txBody>
      </p:sp>
      <p:sp>
        <p:nvSpPr>
          <p:cNvPr id="16" name="Text 12"/>
          <p:cNvSpPr txBox="1"/>
          <p:nvPr/>
        </p:nvSpPr>
        <p:spPr>
          <a:xfrm>
            <a:off x="4593336" y="3493008"/>
            <a:ext cx="3057144" cy="256032"/>
          </a:xfrm>
          <a:prstGeom prst="rect">
            <a:avLst/>
          </a:prstGeom>
          <a:noFill/>
          <a:ln/>
        </p:spPr>
        <p:txBody>
          <a:bodyPr wrap="square" lIns="0" tIns="0" rIns="0" bIns="0" rtlCol="0" anchor="t"/>
          <a:lstStyle/>
          <a:p>
            <a:pPr indent="0" marL="0">
              <a:buNone/>
            </a:pPr>
            <a:r>
              <a:rPr lang="en-US" sz="1100" b="1" dirty="0">
                <a:solidFill>
                  <a:srgbClr val="0B7F7B"/>
                </a:solidFill>
              </a:rPr>
              <a:t>Agents · Copilots · Automation</a:t>
            </a:r>
            <a:endParaRPr lang="en-US" sz="1100" dirty="0"/>
          </a:p>
        </p:txBody>
      </p:sp>
      <p:sp>
        <p:nvSpPr>
          <p:cNvPr id="17" name="card"/>
          <p:cNvSpPr/>
          <p:nvPr/>
        </p:nvSpPr>
        <p:spPr>
          <a:xfrm>
            <a:off x="8125968" y="1810512"/>
            <a:ext cx="3514344" cy="2029968"/>
          </a:xfrm>
          <a:prstGeom prst="roundRect">
            <a:avLst>
              <a:gd name="adj" fmla="val 5405"/>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8" name="icon circle"/>
          <p:cNvSpPr/>
          <p:nvPr/>
        </p:nvSpPr>
        <p:spPr>
          <a:xfrm>
            <a:off x="8382000" y="2066544"/>
            <a:ext cx="530352" cy="530352"/>
          </a:xfrm>
          <a:prstGeom prst="ellipse">
            <a:avLst/>
          </a:prstGeom>
          <a:solidFill>
            <a:srgbClr val="E3F6F4"/>
          </a:solidFill>
          <a:ln w="12700">
            <a:solidFill>
              <a:srgbClr val="E3F6F4"/>
            </a:solidFill>
            <a:prstDash val="solid"/>
          </a:ln>
        </p:spPr>
      </p:sp>
      <p:pic>
        <p:nvPicPr>
          <p:cNvPr id="19" name="Image 2" descr="FileSearch icon"/>
          <p:cNvPicPr>
            <a:picLocks noChangeAspect="1"/>
          </p:cNvPicPr>
          <p:nvPr/>
        </p:nvPicPr>
        <p:blipFill>
          <a:blip r:embed="rId3"/>
          <a:stretch>
            <a:fillRect/>
          </a:stretch>
        </p:blipFill>
        <p:spPr>
          <a:xfrm>
            <a:off x="8498677" y="2183221"/>
            <a:ext cx="296997" cy="296997"/>
          </a:xfrm>
          <a:prstGeom prst="rect">
            <a:avLst/>
          </a:prstGeom>
        </p:spPr>
      </p:pic>
      <p:sp>
        <p:nvSpPr>
          <p:cNvPr id="20" name="Text 15"/>
          <p:cNvSpPr txBox="1"/>
          <p:nvPr/>
        </p:nvSpPr>
        <p:spPr>
          <a:xfrm>
            <a:off x="9058656" y="2084832"/>
            <a:ext cx="2417064" cy="502920"/>
          </a:xfrm>
          <a:prstGeom prst="rect">
            <a:avLst/>
          </a:prstGeom>
          <a:noFill/>
          <a:ln/>
        </p:spPr>
        <p:txBody>
          <a:bodyPr wrap="square" lIns="0" tIns="0" rIns="0" bIns="0" rtlCol="0" anchor="ctr"/>
          <a:lstStyle/>
          <a:p>
            <a:pPr indent="0" marL="0">
              <a:buNone/>
            </a:pPr>
            <a:r>
              <a:rPr lang="en-US" sz="1700" b="1" dirty="0">
                <a:solidFill>
                  <a:srgbClr val="0F1E36"/>
                </a:solidFill>
              </a:rPr>
              <a:t>Document intelligence</a:t>
            </a:r>
            <a:endParaRPr lang="en-US" sz="1700" dirty="0"/>
          </a:p>
        </p:txBody>
      </p:sp>
      <p:sp>
        <p:nvSpPr>
          <p:cNvPr id="21" name="Text 16"/>
          <p:cNvSpPr txBox="1"/>
          <p:nvPr/>
        </p:nvSpPr>
        <p:spPr>
          <a:xfrm>
            <a:off x="8382000" y="2706624"/>
            <a:ext cx="3057144" cy="731520"/>
          </a:xfrm>
          <a:prstGeom prst="rect">
            <a:avLst/>
          </a:prstGeom>
          <a:noFill/>
          <a:ln/>
        </p:spPr>
        <p:txBody>
          <a:bodyPr wrap="square" lIns="0" tIns="0" rIns="0" bIns="0" rtlCol="0" anchor="t"/>
          <a:lstStyle/>
          <a:p>
            <a:pPr indent="0" marL="0">
              <a:buNone/>
            </a:pPr>
            <a:r>
              <a:rPr lang="en-US" sz="1400" dirty="0">
                <a:solidFill>
                  <a:srgbClr val="4A5A70"/>
                </a:solidFill>
              </a:rPr>
              <a:t>RAG and knowledge systems that turn unstructured files into sourced answers.</a:t>
            </a:r>
            <a:endParaRPr lang="en-US" sz="1400" dirty="0"/>
          </a:p>
        </p:txBody>
      </p:sp>
      <p:sp>
        <p:nvSpPr>
          <p:cNvPr id="22" name="Text 17"/>
          <p:cNvSpPr txBox="1"/>
          <p:nvPr/>
        </p:nvSpPr>
        <p:spPr>
          <a:xfrm>
            <a:off x="8382000" y="3493008"/>
            <a:ext cx="3057144" cy="256032"/>
          </a:xfrm>
          <a:prstGeom prst="rect">
            <a:avLst/>
          </a:prstGeom>
          <a:noFill/>
          <a:ln/>
        </p:spPr>
        <p:txBody>
          <a:bodyPr wrap="square" lIns="0" tIns="0" rIns="0" bIns="0" rtlCol="0" anchor="t"/>
          <a:lstStyle/>
          <a:p>
            <a:pPr indent="0" marL="0">
              <a:buNone/>
            </a:pPr>
            <a:r>
              <a:rPr lang="en-US" sz="1100" b="1" dirty="0">
                <a:solidFill>
                  <a:srgbClr val="0B7F7B"/>
                </a:solidFill>
              </a:rPr>
              <a:t>RAG · Knowledge graphs · Search</a:t>
            </a:r>
            <a:endParaRPr lang="en-US" sz="1100" dirty="0"/>
          </a:p>
        </p:txBody>
      </p:sp>
      <p:sp>
        <p:nvSpPr>
          <p:cNvPr id="23" name="card"/>
          <p:cNvSpPr/>
          <p:nvPr/>
        </p:nvSpPr>
        <p:spPr>
          <a:xfrm>
            <a:off x="548640" y="4005072"/>
            <a:ext cx="3514344" cy="2029968"/>
          </a:xfrm>
          <a:prstGeom prst="roundRect">
            <a:avLst>
              <a:gd name="adj" fmla="val 5405"/>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4" name="icon circle"/>
          <p:cNvSpPr/>
          <p:nvPr/>
        </p:nvSpPr>
        <p:spPr>
          <a:xfrm>
            <a:off x="804672" y="4261104"/>
            <a:ext cx="530352" cy="530352"/>
          </a:xfrm>
          <a:prstGeom prst="ellipse">
            <a:avLst/>
          </a:prstGeom>
          <a:solidFill>
            <a:srgbClr val="E3F6F4"/>
          </a:solidFill>
          <a:ln w="12700">
            <a:solidFill>
              <a:srgbClr val="E3F6F4"/>
            </a:solidFill>
            <a:prstDash val="solid"/>
          </a:ln>
        </p:spPr>
      </p:sp>
      <p:pic>
        <p:nvPicPr>
          <p:cNvPr id="25" name="Image 3" descr="ScanEye icon"/>
          <p:cNvPicPr>
            <a:picLocks noChangeAspect="1"/>
          </p:cNvPicPr>
          <p:nvPr/>
        </p:nvPicPr>
        <p:blipFill>
          <a:blip r:embed="rId4"/>
          <a:stretch>
            <a:fillRect/>
          </a:stretch>
        </p:blipFill>
        <p:spPr>
          <a:xfrm>
            <a:off x="921349" y="4377781"/>
            <a:ext cx="296997" cy="296997"/>
          </a:xfrm>
          <a:prstGeom prst="rect">
            <a:avLst/>
          </a:prstGeom>
        </p:spPr>
      </p:pic>
      <p:sp>
        <p:nvSpPr>
          <p:cNvPr id="26" name="Text 20"/>
          <p:cNvSpPr txBox="1"/>
          <p:nvPr/>
        </p:nvSpPr>
        <p:spPr>
          <a:xfrm>
            <a:off x="1481328" y="4279392"/>
            <a:ext cx="2417064" cy="502920"/>
          </a:xfrm>
          <a:prstGeom prst="rect">
            <a:avLst/>
          </a:prstGeom>
          <a:noFill/>
          <a:ln/>
        </p:spPr>
        <p:txBody>
          <a:bodyPr wrap="square" lIns="0" tIns="0" rIns="0" bIns="0" rtlCol="0" anchor="ctr"/>
          <a:lstStyle/>
          <a:p>
            <a:pPr indent="0" marL="0">
              <a:buNone/>
            </a:pPr>
            <a:r>
              <a:rPr lang="en-US" sz="1700" b="1" dirty="0">
                <a:solidFill>
                  <a:srgbClr val="0F1E36"/>
                </a:solidFill>
              </a:rPr>
              <a:t>Vision &amp; medical imaging</a:t>
            </a:r>
            <a:endParaRPr lang="en-US" sz="1700" dirty="0"/>
          </a:p>
        </p:txBody>
      </p:sp>
      <p:sp>
        <p:nvSpPr>
          <p:cNvPr id="27" name="Text 21"/>
          <p:cNvSpPr txBox="1"/>
          <p:nvPr/>
        </p:nvSpPr>
        <p:spPr>
          <a:xfrm>
            <a:off x="804672" y="4901184"/>
            <a:ext cx="3057144" cy="731520"/>
          </a:xfrm>
          <a:prstGeom prst="rect">
            <a:avLst/>
          </a:prstGeom>
          <a:noFill/>
          <a:ln/>
        </p:spPr>
        <p:txBody>
          <a:bodyPr wrap="square" lIns="0" tIns="0" rIns="0" bIns="0" rtlCol="0" anchor="t"/>
          <a:lstStyle/>
          <a:p>
            <a:pPr indent="0" marL="0">
              <a:buNone/>
            </a:pPr>
            <a:r>
              <a:rPr lang="en-US" sz="1400" dirty="0">
                <a:solidFill>
                  <a:srgbClr val="4A5A70"/>
                </a:solidFill>
              </a:rPr>
              <a:t>Computer vision for fundus and ultrasound imaging, inspection and multimodal systems.</a:t>
            </a:r>
            <a:endParaRPr lang="en-US" sz="1400" dirty="0"/>
          </a:p>
        </p:txBody>
      </p:sp>
      <p:sp>
        <p:nvSpPr>
          <p:cNvPr id="28" name="Text 22"/>
          <p:cNvSpPr txBox="1"/>
          <p:nvPr/>
        </p:nvSpPr>
        <p:spPr>
          <a:xfrm>
            <a:off x="804672" y="5687568"/>
            <a:ext cx="3057144" cy="256032"/>
          </a:xfrm>
          <a:prstGeom prst="rect">
            <a:avLst/>
          </a:prstGeom>
          <a:noFill/>
          <a:ln/>
        </p:spPr>
        <p:txBody>
          <a:bodyPr wrap="square" lIns="0" tIns="0" rIns="0" bIns="0" rtlCol="0" anchor="t"/>
          <a:lstStyle/>
          <a:p>
            <a:pPr indent="0" marL="0">
              <a:buNone/>
            </a:pPr>
            <a:r>
              <a:rPr lang="en-US" sz="1100" b="1" dirty="0">
                <a:solidFill>
                  <a:srgbClr val="0B7F7B"/>
                </a:solidFill>
              </a:rPr>
              <a:t>Vision · Imaging · Multimodal</a:t>
            </a:r>
            <a:endParaRPr lang="en-US" sz="1100" dirty="0"/>
          </a:p>
        </p:txBody>
      </p:sp>
      <p:sp>
        <p:nvSpPr>
          <p:cNvPr id="29" name="card"/>
          <p:cNvSpPr/>
          <p:nvPr/>
        </p:nvSpPr>
        <p:spPr>
          <a:xfrm>
            <a:off x="4337304" y="4005072"/>
            <a:ext cx="3514344" cy="2029968"/>
          </a:xfrm>
          <a:prstGeom prst="roundRect">
            <a:avLst>
              <a:gd name="adj" fmla="val 5405"/>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30" name="icon circle"/>
          <p:cNvSpPr/>
          <p:nvPr/>
        </p:nvSpPr>
        <p:spPr>
          <a:xfrm>
            <a:off x="4593336" y="4261104"/>
            <a:ext cx="530352" cy="530352"/>
          </a:xfrm>
          <a:prstGeom prst="ellipse">
            <a:avLst/>
          </a:prstGeom>
          <a:solidFill>
            <a:srgbClr val="E3F6F4"/>
          </a:solidFill>
          <a:ln w="12700">
            <a:solidFill>
              <a:srgbClr val="E3F6F4"/>
            </a:solidFill>
            <a:prstDash val="solid"/>
          </a:ln>
        </p:spPr>
      </p:sp>
      <p:pic>
        <p:nvPicPr>
          <p:cNvPr id="31" name="Image 4" descr="ChartLine icon"/>
          <p:cNvPicPr>
            <a:picLocks noChangeAspect="1"/>
          </p:cNvPicPr>
          <p:nvPr/>
        </p:nvPicPr>
        <p:blipFill>
          <a:blip r:embed="rId5"/>
          <a:stretch>
            <a:fillRect/>
          </a:stretch>
        </p:blipFill>
        <p:spPr>
          <a:xfrm>
            <a:off x="4710013" y="4377781"/>
            <a:ext cx="296997" cy="296997"/>
          </a:xfrm>
          <a:prstGeom prst="rect">
            <a:avLst/>
          </a:prstGeom>
        </p:spPr>
      </p:pic>
      <p:sp>
        <p:nvSpPr>
          <p:cNvPr id="32" name="Text 25"/>
          <p:cNvSpPr txBox="1"/>
          <p:nvPr/>
        </p:nvSpPr>
        <p:spPr>
          <a:xfrm>
            <a:off x="5269992" y="4279392"/>
            <a:ext cx="2417064" cy="502920"/>
          </a:xfrm>
          <a:prstGeom prst="rect">
            <a:avLst/>
          </a:prstGeom>
          <a:noFill/>
          <a:ln/>
        </p:spPr>
        <p:txBody>
          <a:bodyPr wrap="square" lIns="0" tIns="0" rIns="0" bIns="0" rtlCol="0" anchor="ctr"/>
          <a:lstStyle/>
          <a:p>
            <a:pPr indent="0" marL="0">
              <a:buNone/>
            </a:pPr>
            <a:r>
              <a:rPr lang="en-US" sz="1700" b="1" dirty="0">
                <a:solidFill>
                  <a:srgbClr val="0F1E36"/>
                </a:solidFill>
              </a:rPr>
              <a:t>Decision intelligence</a:t>
            </a:r>
            <a:endParaRPr lang="en-US" sz="1700" dirty="0"/>
          </a:p>
        </p:txBody>
      </p:sp>
      <p:sp>
        <p:nvSpPr>
          <p:cNvPr id="33" name="Text 26"/>
          <p:cNvSpPr txBox="1"/>
          <p:nvPr/>
        </p:nvSpPr>
        <p:spPr>
          <a:xfrm>
            <a:off x="4593336" y="4901184"/>
            <a:ext cx="3057144" cy="731520"/>
          </a:xfrm>
          <a:prstGeom prst="rect">
            <a:avLst/>
          </a:prstGeom>
          <a:noFill/>
          <a:ln/>
        </p:spPr>
        <p:txBody>
          <a:bodyPr wrap="square" lIns="0" tIns="0" rIns="0" bIns="0" rtlCol="0" anchor="t"/>
          <a:lstStyle/>
          <a:p>
            <a:pPr indent="0" marL="0">
              <a:buNone/>
            </a:pPr>
            <a:r>
              <a:rPr lang="en-US" sz="1400" dirty="0">
                <a:solidFill>
                  <a:srgbClr val="4A5A70"/>
                </a:solidFill>
              </a:rPr>
              <a:t>Dashboards and predictive decision support that give teams clear, explainable answers.</a:t>
            </a:r>
            <a:endParaRPr lang="en-US" sz="1400" dirty="0"/>
          </a:p>
        </p:txBody>
      </p:sp>
      <p:sp>
        <p:nvSpPr>
          <p:cNvPr id="34" name="Text 27"/>
          <p:cNvSpPr txBox="1"/>
          <p:nvPr/>
        </p:nvSpPr>
        <p:spPr>
          <a:xfrm>
            <a:off x="4593336" y="5687568"/>
            <a:ext cx="3057144" cy="256032"/>
          </a:xfrm>
          <a:prstGeom prst="rect">
            <a:avLst/>
          </a:prstGeom>
          <a:noFill/>
          <a:ln/>
        </p:spPr>
        <p:txBody>
          <a:bodyPr wrap="square" lIns="0" tIns="0" rIns="0" bIns="0" rtlCol="0" anchor="t"/>
          <a:lstStyle/>
          <a:p>
            <a:pPr indent="0" marL="0">
              <a:buNone/>
            </a:pPr>
            <a:r>
              <a:rPr lang="en-US" sz="1100" b="1" dirty="0">
                <a:solidFill>
                  <a:srgbClr val="0B7F7B"/>
                </a:solidFill>
              </a:rPr>
              <a:t>Dashboards · Forecasting</a:t>
            </a:r>
            <a:endParaRPr lang="en-US" sz="1100" dirty="0"/>
          </a:p>
        </p:txBody>
      </p:sp>
      <p:sp>
        <p:nvSpPr>
          <p:cNvPr id="35" name="card"/>
          <p:cNvSpPr/>
          <p:nvPr/>
        </p:nvSpPr>
        <p:spPr>
          <a:xfrm>
            <a:off x="8125968" y="4005072"/>
            <a:ext cx="3514344" cy="2029968"/>
          </a:xfrm>
          <a:prstGeom prst="roundRect">
            <a:avLst>
              <a:gd name="adj" fmla="val 5405"/>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36" name="icon circle"/>
          <p:cNvSpPr/>
          <p:nvPr/>
        </p:nvSpPr>
        <p:spPr>
          <a:xfrm>
            <a:off x="8382000" y="4261104"/>
            <a:ext cx="530352" cy="530352"/>
          </a:xfrm>
          <a:prstGeom prst="ellipse">
            <a:avLst/>
          </a:prstGeom>
          <a:solidFill>
            <a:srgbClr val="E3F6F4"/>
          </a:solidFill>
          <a:ln w="12700">
            <a:solidFill>
              <a:srgbClr val="E3F6F4"/>
            </a:solidFill>
            <a:prstDash val="solid"/>
          </a:ln>
        </p:spPr>
      </p:sp>
      <p:pic>
        <p:nvPicPr>
          <p:cNvPr id="37" name="Image 5" descr="Lock icon"/>
          <p:cNvPicPr>
            <a:picLocks noChangeAspect="1"/>
          </p:cNvPicPr>
          <p:nvPr/>
        </p:nvPicPr>
        <p:blipFill>
          <a:blip r:embed="rId6"/>
          <a:stretch>
            <a:fillRect/>
          </a:stretch>
        </p:blipFill>
        <p:spPr>
          <a:xfrm>
            <a:off x="8498677" y="4377781"/>
            <a:ext cx="296997" cy="296997"/>
          </a:xfrm>
          <a:prstGeom prst="rect">
            <a:avLst/>
          </a:prstGeom>
        </p:spPr>
      </p:pic>
      <p:sp>
        <p:nvSpPr>
          <p:cNvPr id="38" name="Text 30"/>
          <p:cNvSpPr txBox="1"/>
          <p:nvPr/>
        </p:nvSpPr>
        <p:spPr>
          <a:xfrm>
            <a:off x="9058656" y="4279392"/>
            <a:ext cx="2417064" cy="502920"/>
          </a:xfrm>
          <a:prstGeom prst="rect">
            <a:avLst/>
          </a:prstGeom>
          <a:noFill/>
          <a:ln/>
        </p:spPr>
        <p:txBody>
          <a:bodyPr wrap="square" lIns="0" tIns="0" rIns="0" bIns="0" rtlCol="0" anchor="ctr"/>
          <a:lstStyle/>
          <a:p>
            <a:pPr indent="0" marL="0">
              <a:buNone/>
            </a:pPr>
            <a:r>
              <a:rPr lang="en-US" sz="1700" b="1" dirty="0">
                <a:solidFill>
                  <a:srgbClr val="0F1E36"/>
                </a:solidFill>
              </a:rPr>
              <a:t>Federated &amp; edge AI</a:t>
            </a:r>
            <a:endParaRPr lang="en-US" sz="1700" dirty="0"/>
          </a:p>
        </p:txBody>
      </p:sp>
      <p:sp>
        <p:nvSpPr>
          <p:cNvPr id="39" name="Text 31"/>
          <p:cNvSpPr txBox="1"/>
          <p:nvPr/>
        </p:nvSpPr>
        <p:spPr>
          <a:xfrm>
            <a:off x="8382000" y="4901184"/>
            <a:ext cx="3057144" cy="731520"/>
          </a:xfrm>
          <a:prstGeom prst="rect">
            <a:avLst/>
          </a:prstGeom>
          <a:noFill/>
          <a:ln/>
        </p:spPr>
        <p:txBody>
          <a:bodyPr wrap="square" lIns="0" tIns="0" rIns="0" bIns="0" rtlCol="0" anchor="t"/>
          <a:lstStyle/>
          <a:p>
            <a:pPr indent="0" marL="0">
              <a:buNone/>
            </a:pPr>
            <a:r>
              <a:rPr lang="en-US" sz="1400" dirty="0">
                <a:solidFill>
                  <a:srgbClr val="4A5A70"/>
                </a:solidFill>
              </a:rPr>
              <a:t>Privacy-preserving training and on-site inference where data cannot leave its home.</a:t>
            </a:r>
            <a:endParaRPr lang="en-US" sz="1400" dirty="0"/>
          </a:p>
        </p:txBody>
      </p:sp>
      <p:sp>
        <p:nvSpPr>
          <p:cNvPr id="40" name="Text 32"/>
          <p:cNvSpPr txBox="1"/>
          <p:nvPr/>
        </p:nvSpPr>
        <p:spPr>
          <a:xfrm>
            <a:off x="8382000" y="5687568"/>
            <a:ext cx="3057144" cy="256032"/>
          </a:xfrm>
          <a:prstGeom prst="rect">
            <a:avLst/>
          </a:prstGeom>
          <a:noFill/>
          <a:ln/>
        </p:spPr>
        <p:txBody>
          <a:bodyPr wrap="square" lIns="0" tIns="0" rIns="0" bIns="0" rtlCol="0" anchor="t"/>
          <a:lstStyle/>
          <a:p>
            <a:pPr indent="0" marL="0">
              <a:buNone/>
            </a:pPr>
            <a:r>
              <a:rPr lang="en-US" sz="1100" b="1" dirty="0">
                <a:solidFill>
                  <a:srgbClr val="0B7F7B"/>
                </a:solidFill>
              </a:rPr>
              <a:t>Federated · Edge · DPDP-aware</a:t>
            </a:r>
            <a:endParaRPr lang="en-US" sz="11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ENTERPRISE AI · AGENTS</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Agents that do the work — with an expert in the loop</a:t>
            </a:r>
            <a:endParaRPr lang="en-US" sz="3200" dirty="0"/>
          </a:p>
        </p:txBody>
      </p:sp>
      <p:sp>
        <p:nvSpPr>
          <p:cNvPr id="4" name="Text 2"/>
          <p:cNvSpPr txBox="1"/>
          <p:nvPr/>
        </p:nvSpPr>
        <p:spPr>
          <a:xfrm>
            <a:off x="548640" y="1298448"/>
            <a:ext cx="10789920" cy="365760"/>
          </a:xfrm>
          <a:prstGeom prst="rect">
            <a:avLst/>
          </a:prstGeom>
          <a:noFill/>
          <a:ln/>
        </p:spPr>
        <p:txBody>
          <a:bodyPr wrap="square" lIns="0" tIns="0" rIns="0" bIns="0" rtlCol="0" anchor="t"/>
          <a:lstStyle/>
          <a:p>
            <a:pPr indent="0" marL="0">
              <a:buNone/>
            </a:pPr>
            <a:r>
              <a:rPr lang="en-US" sz="1600" dirty="0">
                <a:solidFill>
                  <a:srgbClr val="4A5A70"/>
                </a:solidFill>
              </a:rPr>
              <a:t>Every consequential step is reviewed, traceable and reversible.</a:t>
            </a:r>
            <a:endParaRPr lang="en-US" sz="1600" dirty="0"/>
          </a:p>
        </p:txBody>
      </p:sp>
      <p:sp>
        <p:nvSpPr>
          <p:cNvPr id="5" name="card"/>
          <p:cNvSpPr/>
          <p:nvPr/>
        </p:nvSpPr>
        <p:spPr>
          <a:xfrm>
            <a:off x="548640" y="1874520"/>
            <a:ext cx="2395728" cy="1417320"/>
          </a:xfrm>
          <a:prstGeom prst="roundRect">
            <a:avLst>
              <a:gd name="adj" fmla="val 7742"/>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6" name="icon circle"/>
          <p:cNvSpPr/>
          <p:nvPr/>
        </p:nvSpPr>
        <p:spPr>
          <a:xfrm>
            <a:off x="731520" y="2075688"/>
            <a:ext cx="457200" cy="457200"/>
          </a:xfrm>
          <a:prstGeom prst="ellipse">
            <a:avLst/>
          </a:prstGeom>
          <a:solidFill>
            <a:srgbClr val="E3F6F4"/>
          </a:solidFill>
          <a:ln w="12700">
            <a:solidFill>
              <a:srgbClr val="E3F6F4"/>
            </a:solidFill>
            <a:prstDash val="solid"/>
          </a:ln>
        </p:spPr>
      </p:sp>
      <p:pic>
        <p:nvPicPr>
          <p:cNvPr id="7" name="Image 0" descr="Database icon"/>
          <p:cNvPicPr>
            <a:picLocks noChangeAspect="1"/>
          </p:cNvPicPr>
          <p:nvPr/>
        </p:nvPicPr>
        <p:blipFill>
          <a:blip r:embed="rId1"/>
          <a:stretch>
            <a:fillRect/>
          </a:stretch>
        </p:blipFill>
        <p:spPr>
          <a:xfrm>
            <a:off x="832104" y="2176272"/>
            <a:ext cx="256032" cy="256032"/>
          </a:xfrm>
          <a:prstGeom prst="rect">
            <a:avLst/>
          </a:prstGeom>
        </p:spPr>
      </p:pic>
      <p:sp>
        <p:nvSpPr>
          <p:cNvPr id="8" name="Text 5"/>
          <p:cNvSpPr txBox="1"/>
          <p:nvPr/>
        </p:nvSpPr>
        <p:spPr>
          <a:xfrm>
            <a:off x="1298448" y="2057400"/>
            <a:ext cx="1527048" cy="502920"/>
          </a:xfrm>
          <a:prstGeom prst="rect">
            <a:avLst/>
          </a:prstGeom>
          <a:noFill/>
          <a:ln/>
        </p:spPr>
        <p:txBody>
          <a:bodyPr wrap="square" lIns="0" tIns="0" rIns="0" bIns="0" rtlCol="0" anchor="ctr"/>
          <a:lstStyle/>
          <a:p>
            <a:pPr indent="0" marL="0">
              <a:buNone/>
            </a:pPr>
            <a:r>
              <a:rPr lang="en-US" sz="1500" b="1" dirty="0">
                <a:solidFill>
                  <a:srgbClr val="0F1E36"/>
                </a:solidFill>
              </a:rPr>
              <a:t>Your data &amp; documents</a:t>
            </a:r>
            <a:endParaRPr lang="en-US" sz="1500" dirty="0"/>
          </a:p>
        </p:txBody>
      </p:sp>
      <p:sp>
        <p:nvSpPr>
          <p:cNvPr id="9" name="Text 6"/>
          <p:cNvSpPr txBox="1"/>
          <p:nvPr/>
        </p:nvSpPr>
        <p:spPr>
          <a:xfrm>
            <a:off x="731520" y="2651760"/>
            <a:ext cx="2075688" cy="548640"/>
          </a:xfrm>
          <a:prstGeom prst="rect">
            <a:avLst/>
          </a:prstGeom>
          <a:noFill/>
          <a:ln/>
        </p:spPr>
        <p:txBody>
          <a:bodyPr wrap="square" lIns="0" tIns="0" rIns="0" bIns="0" rtlCol="0" anchor="t"/>
          <a:lstStyle/>
          <a:p>
            <a:pPr indent="0" marL="0">
              <a:buNone/>
            </a:pPr>
            <a:r>
              <a:rPr lang="en-US" sz="1200" dirty="0">
                <a:solidFill>
                  <a:srgbClr val="4A5A70"/>
                </a:solidFill>
              </a:rPr>
              <a:t>SOPs, records, tickets, drives, databases</a:t>
            </a:r>
            <a:endParaRPr lang="en-US" sz="1200" dirty="0"/>
          </a:p>
        </p:txBody>
      </p:sp>
      <p:sp>
        <p:nvSpPr>
          <p:cNvPr id="10" name="connector"/>
          <p:cNvSpPr/>
          <p:nvPr/>
        </p:nvSpPr>
        <p:spPr>
          <a:xfrm>
            <a:off x="3017520" y="2587752"/>
            <a:ext cx="356616" cy="914"/>
          </a:xfrm>
          <a:prstGeom prst="line">
            <a:avLst/>
          </a:prstGeom>
          <a:noFill/>
          <a:ln w="25400">
            <a:solidFill>
              <a:srgbClr val="0E9F9A"/>
            </a:solidFill>
            <a:prstDash val="solid"/>
            <a:tailEnd type="triangle"/>
          </a:ln>
        </p:spPr>
      </p:sp>
      <p:sp>
        <p:nvSpPr>
          <p:cNvPr id="11" name="card"/>
          <p:cNvSpPr/>
          <p:nvPr/>
        </p:nvSpPr>
        <p:spPr>
          <a:xfrm>
            <a:off x="3447288" y="1874520"/>
            <a:ext cx="2395728" cy="1417320"/>
          </a:xfrm>
          <a:prstGeom prst="roundRect">
            <a:avLst>
              <a:gd name="adj" fmla="val 7742"/>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2" name="icon circle"/>
          <p:cNvSpPr/>
          <p:nvPr/>
        </p:nvSpPr>
        <p:spPr>
          <a:xfrm>
            <a:off x="3630168" y="2075688"/>
            <a:ext cx="457200" cy="457200"/>
          </a:xfrm>
          <a:prstGeom prst="ellipse">
            <a:avLst/>
          </a:prstGeom>
          <a:solidFill>
            <a:srgbClr val="E3F6F4"/>
          </a:solidFill>
          <a:ln w="12700">
            <a:solidFill>
              <a:srgbClr val="E3F6F4"/>
            </a:solidFill>
            <a:prstDash val="solid"/>
          </a:ln>
        </p:spPr>
      </p:sp>
      <p:pic>
        <p:nvPicPr>
          <p:cNvPr id="13" name="Image 1" descr="BrainCircuit icon"/>
          <p:cNvPicPr>
            <a:picLocks noChangeAspect="1"/>
          </p:cNvPicPr>
          <p:nvPr/>
        </p:nvPicPr>
        <p:blipFill>
          <a:blip r:embed="rId2"/>
          <a:stretch>
            <a:fillRect/>
          </a:stretch>
        </p:blipFill>
        <p:spPr>
          <a:xfrm>
            <a:off x="3730752" y="2176272"/>
            <a:ext cx="256032" cy="256032"/>
          </a:xfrm>
          <a:prstGeom prst="rect">
            <a:avLst/>
          </a:prstGeom>
        </p:spPr>
      </p:pic>
      <p:sp>
        <p:nvSpPr>
          <p:cNvPr id="14" name="Text 10"/>
          <p:cNvSpPr txBox="1"/>
          <p:nvPr/>
        </p:nvSpPr>
        <p:spPr>
          <a:xfrm>
            <a:off x="4197096" y="2057400"/>
            <a:ext cx="1527048" cy="502920"/>
          </a:xfrm>
          <a:prstGeom prst="rect">
            <a:avLst/>
          </a:prstGeom>
          <a:noFill/>
          <a:ln/>
        </p:spPr>
        <p:txBody>
          <a:bodyPr wrap="square" lIns="0" tIns="0" rIns="0" bIns="0" rtlCol="0" anchor="ctr"/>
          <a:lstStyle/>
          <a:p>
            <a:pPr indent="0" marL="0">
              <a:buNone/>
            </a:pPr>
            <a:r>
              <a:rPr lang="en-US" sz="1500" b="1" dirty="0">
                <a:solidFill>
                  <a:srgbClr val="0F1E36"/>
                </a:solidFill>
              </a:rPr>
              <a:t>Praverse agent</a:t>
            </a:r>
            <a:endParaRPr lang="en-US" sz="1500" dirty="0"/>
          </a:p>
        </p:txBody>
      </p:sp>
      <p:sp>
        <p:nvSpPr>
          <p:cNvPr id="15" name="Text 11"/>
          <p:cNvSpPr txBox="1"/>
          <p:nvPr/>
        </p:nvSpPr>
        <p:spPr>
          <a:xfrm>
            <a:off x="3630168" y="2651760"/>
            <a:ext cx="2075688" cy="548640"/>
          </a:xfrm>
          <a:prstGeom prst="rect">
            <a:avLst/>
          </a:prstGeom>
          <a:noFill/>
          <a:ln/>
        </p:spPr>
        <p:txBody>
          <a:bodyPr wrap="square" lIns="0" tIns="0" rIns="0" bIns="0" rtlCol="0" anchor="t"/>
          <a:lstStyle/>
          <a:p>
            <a:pPr indent="0" marL="0">
              <a:buNone/>
            </a:pPr>
            <a:r>
              <a:rPr lang="en-US" sz="1200" dirty="0">
                <a:solidFill>
                  <a:srgbClr val="4A5A70"/>
                </a:solidFill>
              </a:rPr>
              <a:t>Retrieves, reasons across tools and drafts</a:t>
            </a:r>
            <a:endParaRPr lang="en-US" sz="1200" dirty="0"/>
          </a:p>
        </p:txBody>
      </p:sp>
      <p:sp>
        <p:nvSpPr>
          <p:cNvPr id="16" name="connector"/>
          <p:cNvSpPr/>
          <p:nvPr/>
        </p:nvSpPr>
        <p:spPr>
          <a:xfrm>
            <a:off x="5916168" y="2587752"/>
            <a:ext cx="356616" cy="914"/>
          </a:xfrm>
          <a:prstGeom prst="line">
            <a:avLst/>
          </a:prstGeom>
          <a:noFill/>
          <a:ln w="25400">
            <a:solidFill>
              <a:srgbClr val="0E9F9A"/>
            </a:solidFill>
            <a:prstDash val="solid"/>
            <a:tailEnd type="triangle"/>
          </a:ln>
        </p:spPr>
      </p:sp>
      <p:sp>
        <p:nvSpPr>
          <p:cNvPr id="17" name="card"/>
          <p:cNvSpPr/>
          <p:nvPr/>
        </p:nvSpPr>
        <p:spPr>
          <a:xfrm>
            <a:off x="6345936" y="1874520"/>
            <a:ext cx="2395728" cy="1417320"/>
          </a:xfrm>
          <a:prstGeom prst="roundRect">
            <a:avLst>
              <a:gd name="adj" fmla="val 7742"/>
            </a:avLst>
          </a:prstGeom>
          <a:solidFill>
            <a:srgbClr val="E3F6F4"/>
          </a:solidFill>
          <a:ln w="12700">
            <a:solidFill>
              <a:srgbClr val="B9E6E1"/>
            </a:solidFill>
            <a:prstDash val="solid"/>
          </a:ln>
          <a:effectLst>
            <a:outerShdw sx="100000" sy="100000" kx="0" ky="0" algn="bl" rotWithShape="0" blurRad="127000" dist="38100" dir="5400000">
              <a:srgbClr val="0F1E36">
                <a:alpha val="8000"/>
              </a:srgbClr>
            </a:outerShdw>
          </a:effectLst>
        </p:spPr>
      </p:sp>
      <p:sp>
        <p:nvSpPr>
          <p:cNvPr id="18" name="icon circle"/>
          <p:cNvSpPr/>
          <p:nvPr/>
        </p:nvSpPr>
        <p:spPr>
          <a:xfrm>
            <a:off x="6528816" y="2075688"/>
            <a:ext cx="457200" cy="457200"/>
          </a:xfrm>
          <a:prstGeom prst="ellipse">
            <a:avLst/>
          </a:prstGeom>
          <a:solidFill>
            <a:srgbClr val="FFFFFF"/>
          </a:solidFill>
          <a:ln w="12700">
            <a:solidFill>
              <a:srgbClr val="FFFFFF"/>
            </a:solidFill>
            <a:prstDash val="solid"/>
          </a:ln>
        </p:spPr>
      </p:sp>
      <p:pic>
        <p:nvPicPr>
          <p:cNvPr id="19" name="Image 2" descr="UserCheck icon"/>
          <p:cNvPicPr>
            <a:picLocks noChangeAspect="1"/>
          </p:cNvPicPr>
          <p:nvPr/>
        </p:nvPicPr>
        <p:blipFill>
          <a:blip r:embed="rId3"/>
          <a:stretch>
            <a:fillRect/>
          </a:stretch>
        </p:blipFill>
        <p:spPr>
          <a:xfrm>
            <a:off x="6629400" y="2176272"/>
            <a:ext cx="256032" cy="256032"/>
          </a:xfrm>
          <a:prstGeom prst="rect">
            <a:avLst/>
          </a:prstGeom>
        </p:spPr>
      </p:pic>
      <p:sp>
        <p:nvSpPr>
          <p:cNvPr id="20" name="Text 15"/>
          <p:cNvSpPr txBox="1"/>
          <p:nvPr/>
        </p:nvSpPr>
        <p:spPr>
          <a:xfrm>
            <a:off x="7095744" y="2057400"/>
            <a:ext cx="1527048" cy="502920"/>
          </a:xfrm>
          <a:prstGeom prst="rect">
            <a:avLst/>
          </a:prstGeom>
          <a:noFill/>
          <a:ln/>
        </p:spPr>
        <p:txBody>
          <a:bodyPr wrap="square" lIns="0" tIns="0" rIns="0" bIns="0" rtlCol="0" anchor="ctr"/>
          <a:lstStyle/>
          <a:p>
            <a:pPr indent="0" marL="0">
              <a:buNone/>
            </a:pPr>
            <a:r>
              <a:rPr lang="en-US" sz="1500" b="1" dirty="0">
                <a:solidFill>
                  <a:srgbClr val="0F1E36"/>
                </a:solidFill>
              </a:rPr>
              <a:t>Expert review</a:t>
            </a:r>
            <a:endParaRPr lang="en-US" sz="1500" dirty="0"/>
          </a:p>
        </p:txBody>
      </p:sp>
      <p:sp>
        <p:nvSpPr>
          <p:cNvPr id="21" name="Text 16"/>
          <p:cNvSpPr txBox="1"/>
          <p:nvPr/>
        </p:nvSpPr>
        <p:spPr>
          <a:xfrm>
            <a:off x="6528816" y="2651760"/>
            <a:ext cx="2075688" cy="548640"/>
          </a:xfrm>
          <a:prstGeom prst="rect">
            <a:avLst/>
          </a:prstGeom>
          <a:noFill/>
          <a:ln/>
        </p:spPr>
        <p:txBody>
          <a:bodyPr wrap="square" lIns="0" tIns="0" rIns="0" bIns="0" rtlCol="0" anchor="t"/>
          <a:lstStyle/>
          <a:p>
            <a:pPr indent="0" marL="0">
              <a:buNone/>
            </a:pPr>
            <a:r>
              <a:rPr lang="en-US" sz="1200" dirty="0">
                <a:solidFill>
                  <a:srgbClr val="4A5A70"/>
                </a:solidFill>
              </a:rPr>
              <a:t>Your team checks, edits and approves</a:t>
            </a:r>
            <a:endParaRPr lang="en-US" sz="1200" dirty="0"/>
          </a:p>
        </p:txBody>
      </p:sp>
      <p:sp>
        <p:nvSpPr>
          <p:cNvPr id="22" name="connector"/>
          <p:cNvSpPr/>
          <p:nvPr/>
        </p:nvSpPr>
        <p:spPr>
          <a:xfrm>
            <a:off x="8814816" y="2587752"/>
            <a:ext cx="356616" cy="914"/>
          </a:xfrm>
          <a:prstGeom prst="line">
            <a:avLst/>
          </a:prstGeom>
          <a:noFill/>
          <a:ln w="25400">
            <a:solidFill>
              <a:srgbClr val="0E9F9A"/>
            </a:solidFill>
            <a:prstDash val="solid"/>
            <a:tailEnd type="triangle"/>
          </a:ln>
        </p:spPr>
      </p:sp>
      <p:sp>
        <p:nvSpPr>
          <p:cNvPr id="23" name="card"/>
          <p:cNvSpPr/>
          <p:nvPr/>
        </p:nvSpPr>
        <p:spPr>
          <a:xfrm>
            <a:off x="9244584" y="1874520"/>
            <a:ext cx="2395728" cy="1417320"/>
          </a:xfrm>
          <a:prstGeom prst="roundRect">
            <a:avLst>
              <a:gd name="adj" fmla="val 7742"/>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4" name="icon circle"/>
          <p:cNvSpPr/>
          <p:nvPr/>
        </p:nvSpPr>
        <p:spPr>
          <a:xfrm>
            <a:off x="9427464" y="2075688"/>
            <a:ext cx="457200" cy="457200"/>
          </a:xfrm>
          <a:prstGeom prst="ellipse">
            <a:avLst/>
          </a:prstGeom>
          <a:solidFill>
            <a:srgbClr val="E3F6F4"/>
          </a:solidFill>
          <a:ln w="12700">
            <a:solidFill>
              <a:srgbClr val="E3F6F4"/>
            </a:solidFill>
            <a:prstDash val="solid"/>
          </a:ln>
        </p:spPr>
      </p:sp>
      <p:pic>
        <p:nvPicPr>
          <p:cNvPr id="25" name="Image 3" descr="FileCheck icon"/>
          <p:cNvPicPr>
            <a:picLocks noChangeAspect="1"/>
          </p:cNvPicPr>
          <p:nvPr/>
        </p:nvPicPr>
        <p:blipFill>
          <a:blip r:embed="rId4"/>
          <a:stretch>
            <a:fillRect/>
          </a:stretch>
        </p:blipFill>
        <p:spPr>
          <a:xfrm>
            <a:off x="9528048" y="2176272"/>
            <a:ext cx="256032" cy="256032"/>
          </a:xfrm>
          <a:prstGeom prst="rect">
            <a:avLst/>
          </a:prstGeom>
        </p:spPr>
      </p:pic>
      <p:sp>
        <p:nvSpPr>
          <p:cNvPr id="26" name="Text 20"/>
          <p:cNvSpPr txBox="1"/>
          <p:nvPr/>
        </p:nvSpPr>
        <p:spPr>
          <a:xfrm>
            <a:off x="9994392" y="2057400"/>
            <a:ext cx="1527048" cy="502920"/>
          </a:xfrm>
          <a:prstGeom prst="rect">
            <a:avLst/>
          </a:prstGeom>
          <a:noFill/>
          <a:ln/>
        </p:spPr>
        <p:txBody>
          <a:bodyPr wrap="square" lIns="0" tIns="0" rIns="0" bIns="0" rtlCol="0" anchor="ctr"/>
          <a:lstStyle/>
          <a:p>
            <a:pPr indent="0" marL="0">
              <a:buNone/>
            </a:pPr>
            <a:r>
              <a:rPr lang="en-US" sz="1500" b="1" dirty="0">
                <a:solidFill>
                  <a:srgbClr val="0F1E36"/>
                </a:solidFill>
              </a:rPr>
              <a:t>Action &amp; audit trail</a:t>
            </a:r>
            <a:endParaRPr lang="en-US" sz="1500" dirty="0"/>
          </a:p>
        </p:txBody>
      </p:sp>
      <p:sp>
        <p:nvSpPr>
          <p:cNvPr id="27" name="Text 21"/>
          <p:cNvSpPr txBox="1"/>
          <p:nvPr/>
        </p:nvSpPr>
        <p:spPr>
          <a:xfrm>
            <a:off x="9427464" y="2651760"/>
            <a:ext cx="2075688" cy="548640"/>
          </a:xfrm>
          <a:prstGeom prst="rect">
            <a:avLst/>
          </a:prstGeom>
          <a:noFill/>
          <a:ln/>
        </p:spPr>
        <p:txBody>
          <a:bodyPr wrap="square" lIns="0" tIns="0" rIns="0" bIns="0" rtlCol="0" anchor="t"/>
          <a:lstStyle/>
          <a:p>
            <a:pPr indent="0" marL="0">
              <a:buNone/>
            </a:pPr>
            <a:r>
              <a:rPr lang="en-US" sz="1200" dirty="0">
                <a:solidFill>
                  <a:srgbClr val="4A5A70"/>
                </a:solidFill>
              </a:rPr>
              <a:t>Report, decision or update — fully logged</a:t>
            </a:r>
            <a:endParaRPr lang="en-US" sz="1200" dirty="0"/>
          </a:p>
        </p:txBody>
      </p:sp>
      <p:sp>
        <p:nvSpPr>
          <p:cNvPr id="28" name="card"/>
          <p:cNvSpPr/>
          <p:nvPr/>
        </p:nvSpPr>
        <p:spPr>
          <a:xfrm>
            <a:off x="548640" y="3657600"/>
            <a:ext cx="2567178" cy="2240280"/>
          </a:xfrm>
          <a:prstGeom prst="roundRect">
            <a:avLst>
              <a:gd name="adj" fmla="val 4898"/>
            </a:avLst>
          </a:prstGeom>
          <a:solidFill>
            <a:srgbClr val="F2F6FA"/>
          </a:solidFill>
          <a:ln w="12700">
            <a:solidFill>
              <a:srgbClr val="F2F6FA"/>
            </a:solidFill>
            <a:prstDash val="solid"/>
          </a:ln>
        </p:spPr>
      </p:sp>
      <p:sp>
        <p:nvSpPr>
          <p:cNvPr id="29" name="Text 23"/>
          <p:cNvSpPr txBox="1"/>
          <p:nvPr/>
        </p:nvSpPr>
        <p:spPr>
          <a:xfrm>
            <a:off x="777240" y="3822192"/>
            <a:ext cx="914400" cy="411480"/>
          </a:xfrm>
          <a:prstGeom prst="rect">
            <a:avLst/>
          </a:prstGeom>
          <a:noFill/>
          <a:ln/>
        </p:spPr>
        <p:txBody>
          <a:bodyPr wrap="square" lIns="0" tIns="0" rIns="0" bIns="0" rtlCol="0" anchor="t"/>
          <a:lstStyle/>
          <a:p>
            <a:pPr indent="0" marL="0">
              <a:buNone/>
            </a:pPr>
            <a:r>
              <a:rPr lang="en-US" sz="2200" b="1" dirty="0">
                <a:solidFill>
                  <a:srgbClr val="0E9F9A"/>
                </a:solidFill>
              </a:rPr>
              <a:t>01</a:t>
            </a:r>
            <a:endParaRPr lang="en-US" sz="2200" dirty="0"/>
          </a:p>
        </p:txBody>
      </p:sp>
      <p:sp>
        <p:nvSpPr>
          <p:cNvPr id="30" name="Text 24"/>
          <p:cNvSpPr txBox="1"/>
          <p:nvPr/>
        </p:nvSpPr>
        <p:spPr>
          <a:xfrm>
            <a:off x="777240" y="4279392"/>
            <a:ext cx="2155698" cy="548640"/>
          </a:xfrm>
          <a:prstGeom prst="rect">
            <a:avLst/>
          </a:prstGeom>
          <a:noFill/>
          <a:ln/>
        </p:spPr>
        <p:txBody>
          <a:bodyPr wrap="square" lIns="0" tIns="0" rIns="0" bIns="0" rtlCol="0" anchor="t"/>
          <a:lstStyle/>
          <a:p>
            <a:pPr indent="0" marL="0">
              <a:buNone/>
            </a:pPr>
            <a:r>
              <a:rPr lang="en-US" sz="1600" b="1" dirty="0">
                <a:solidFill>
                  <a:srgbClr val="0F1E36"/>
                </a:solidFill>
              </a:rPr>
              <a:t>Document review agents</a:t>
            </a:r>
            <a:endParaRPr lang="en-US" sz="1600" dirty="0"/>
          </a:p>
        </p:txBody>
      </p:sp>
      <p:sp>
        <p:nvSpPr>
          <p:cNvPr id="31" name="Text 25"/>
          <p:cNvSpPr txBox="1"/>
          <p:nvPr/>
        </p:nvSpPr>
        <p:spPr>
          <a:xfrm>
            <a:off x="777240" y="4846320"/>
            <a:ext cx="2155698" cy="960120"/>
          </a:xfrm>
          <a:prstGeom prst="rect">
            <a:avLst/>
          </a:prstGeom>
          <a:noFill/>
          <a:ln/>
        </p:spPr>
        <p:txBody>
          <a:bodyPr wrap="square" lIns="0" tIns="0" rIns="0" bIns="0" rtlCol="0" anchor="t"/>
          <a:lstStyle/>
          <a:p>
            <a:pPr indent="0" marL="0">
              <a:buNone/>
            </a:pPr>
            <a:r>
              <a:rPr lang="en-US" sz="1400" dirty="0">
                <a:solidFill>
                  <a:srgbClr val="4A5A70"/>
                </a:solidFill>
              </a:rPr>
              <a:t>Parse, classify and cross-reference thousands of pages, with evidence attached.</a:t>
            </a:r>
            <a:endParaRPr lang="en-US" sz="1400" dirty="0"/>
          </a:p>
        </p:txBody>
      </p:sp>
      <p:sp>
        <p:nvSpPr>
          <p:cNvPr id="32" name="card"/>
          <p:cNvSpPr/>
          <p:nvPr/>
        </p:nvSpPr>
        <p:spPr>
          <a:xfrm>
            <a:off x="3390138" y="3657600"/>
            <a:ext cx="2567178" cy="2240280"/>
          </a:xfrm>
          <a:prstGeom prst="roundRect">
            <a:avLst>
              <a:gd name="adj" fmla="val 4898"/>
            </a:avLst>
          </a:prstGeom>
          <a:solidFill>
            <a:srgbClr val="F2F6FA"/>
          </a:solidFill>
          <a:ln w="12700">
            <a:solidFill>
              <a:srgbClr val="F2F6FA"/>
            </a:solidFill>
            <a:prstDash val="solid"/>
          </a:ln>
        </p:spPr>
      </p:sp>
      <p:sp>
        <p:nvSpPr>
          <p:cNvPr id="33" name="Text 27"/>
          <p:cNvSpPr txBox="1"/>
          <p:nvPr/>
        </p:nvSpPr>
        <p:spPr>
          <a:xfrm>
            <a:off x="3618738" y="3822192"/>
            <a:ext cx="914400" cy="411480"/>
          </a:xfrm>
          <a:prstGeom prst="rect">
            <a:avLst/>
          </a:prstGeom>
          <a:noFill/>
          <a:ln/>
        </p:spPr>
        <p:txBody>
          <a:bodyPr wrap="square" lIns="0" tIns="0" rIns="0" bIns="0" rtlCol="0" anchor="t"/>
          <a:lstStyle/>
          <a:p>
            <a:pPr indent="0" marL="0">
              <a:buNone/>
            </a:pPr>
            <a:r>
              <a:rPr lang="en-US" sz="2200" b="1" dirty="0">
                <a:solidFill>
                  <a:srgbClr val="0E9F9A"/>
                </a:solidFill>
              </a:rPr>
              <a:t>02</a:t>
            </a:r>
            <a:endParaRPr lang="en-US" sz="2200" dirty="0"/>
          </a:p>
        </p:txBody>
      </p:sp>
      <p:sp>
        <p:nvSpPr>
          <p:cNvPr id="34" name="Text 28"/>
          <p:cNvSpPr txBox="1"/>
          <p:nvPr/>
        </p:nvSpPr>
        <p:spPr>
          <a:xfrm>
            <a:off x="3618738" y="4279392"/>
            <a:ext cx="2155698" cy="548640"/>
          </a:xfrm>
          <a:prstGeom prst="rect">
            <a:avLst/>
          </a:prstGeom>
          <a:noFill/>
          <a:ln/>
        </p:spPr>
        <p:txBody>
          <a:bodyPr wrap="square" lIns="0" tIns="0" rIns="0" bIns="0" rtlCol="0" anchor="t"/>
          <a:lstStyle/>
          <a:p>
            <a:pPr indent="0" marL="0">
              <a:buNone/>
            </a:pPr>
            <a:r>
              <a:rPr lang="en-US" sz="1600" b="1" dirty="0">
                <a:solidFill>
                  <a:srgbClr val="0F1E36"/>
                </a:solidFill>
              </a:rPr>
              <a:t>Regulatory &amp; research agents</a:t>
            </a:r>
            <a:endParaRPr lang="en-US" sz="1600" dirty="0"/>
          </a:p>
        </p:txBody>
      </p:sp>
      <p:sp>
        <p:nvSpPr>
          <p:cNvPr id="35" name="Text 29"/>
          <p:cNvSpPr txBox="1"/>
          <p:nvPr/>
        </p:nvSpPr>
        <p:spPr>
          <a:xfrm>
            <a:off x="3618738" y="4846320"/>
            <a:ext cx="2155698" cy="960120"/>
          </a:xfrm>
          <a:prstGeom prst="rect">
            <a:avLst/>
          </a:prstGeom>
          <a:noFill/>
          <a:ln/>
        </p:spPr>
        <p:txBody>
          <a:bodyPr wrap="square" lIns="0" tIns="0" rIns="0" bIns="0" rtlCol="0" anchor="t"/>
          <a:lstStyle/>
          <a:p>
            <a:pPr indent="0" marL="0">
              <a:buNone/>
            </a:pPr>
            <a:r>
              <a:rPr lang="en-US" sz="1400" dirty="0">
                <a:solidFill>
                  <a:srgbClr val="4A5A70"/>
                </a:solidFill>
              </a:rPr>
              <a:t>483 response drafting, guidance tracking and compliance support.</a:t>
            </a:r>
            <a:endParaRPr lang="en-US" sz="1400" dirty="0"/>
          </a:p>
        </p:txBody>
      </p:sp>
      <p:sp>
        <p:nvSpPr>
          <p:cNvPr id="36" name="card"/>
          <p:cNvSpPr/>
          <p:nvPr/>
        </p:nvSpPr>
        <p:spPr>
          <a:xfrm>
            <a:off x="6231636" y="3657600"/>
            <a:ext cx="2567178" cy="2240280"/>
          </a:xfrm>
          <a:prstGeom prst="roundRect">
            <a:avLst>
              <a:gd name="adj" fmla="val 4898"/>
            </a:avLst>
          </a:prstGeom>
          <a:solidFill>
            <a:srgbClr val="F2F6FA"/>
          </a:solidFill>
          <a:ln w="12700">
            <a:solidFill>
              <a:srgbClr val="F2F6FA"/>
            </a:solidFill>
            <a:prstDash val="solid"/>
          </a:ln>
        </p:spPr>
      </p:sp>
      <p:sp>
        <p:nvSpPr>
          <p:cNvPr id="37" name="Text 31"/>
          <p:cNvSpPr txBox="1"/>
          <p:nvPr/>
        </p:nvSpPr>
        <p:spPr>
          <a:xfrm>
            <a:off x="6460236" y="3822192"/>
            <a:ext cx="914400" cy="411480"/>
          </a:xfrm>
          <a:prstGeom prst="rect">
            <a:avLst/>
          </a:prstGeom>
          <a:noFill/>
          <a:ln/>
        </p:spPr>
        <p:txBody>
          <a:bodyPr wrap="square" lIns="0" tIns="0" rIns="0" bIns="0" rtlCol="0" anchor="t"/>
          <a:lstStyle/>
          <a:p>
            <a:pPr indent="0" marL="0">
              <a:buNone/>
            </a:pPr>
            <a:r>
              <a:rPr lang="en-US" sz="2200" b="1" dirty="0">
                <a:solidFill>
                  <a:srgbClr val="0E9F9A"/>
                </a:solidFill>
              </a:rPr>
              <a:t>03</a:t>
            </a:r>
            <a:endParaRPr lang="en-US" sz="2200" dirty="0"/>
          </a:p>
        </p:txBody>
      </p:sp>
      <p:sp>
        <p:nvSpPr>
          <p:cNvPr id="38" name="Text 32"/>
          <p:cNvSpPr txBox="1"/>
          <p:nvPr/>
        </p:nvSpPr>
        <p:spPr>
          <a:xfrm>
            <a:off x="6460236" y="4279392"/>
            <a:ext cx="2155698" cy="548640"/>
          </a:xfrm>
          <a:prstGeom prst="rect">
            <a:avLst/>
          </a:prstGeom>
          <a:noFill/>
          <a:ln/>
        </p:spPr>
        <p:txBody>
          <a:bodyPr wrap="square" lIns="0" tIns="0" rIns="0" bIns="0" rtlCol="0" anchor="t"/>
          <a:lstStyle/>
          <a:p>
            <a:pPr indent="0" marL="0">
              <a:buNone/>
            </a:pPr>
            <a:r>
              <a:rPr lang="en-US" sz="1600" b="1" dirty="0">
                <a:solidFill>
                  <a:srgbClr val="0F1E36"/>
                </a:solidFill>
              </a:rPr>
              <a:t>Data analysis agents</a:t>
            </a:r>
            <a:endParaRPr lang="en-US" sz="1600" dirty="0"/>
          </a:p>
        </p:txBody>
      </p:sp>
      <p:sp>
        <p:nvSpPr>
          <p:cNvPr id="39" name="Text 33"/>
          <p:cNvSpPr txBox="1"/>
          <p:nvPr/>
        </p:nvSpPr>
        <p:spPr>
          <a:xfrm>
            <a:off x="6460236" y="4846320"/>
            <a:ext cx="2155698" cy="960120"/>
          </a:xfrm>
          <a:prstGeom prst="rect">
            <a:avLst/>
          </a:prstGeom>
          <a:noFill/>
          <a:ln/>
        </p:spPr>
        <p:txBody>
          <a:bodyPr wrap="square" lIns="0" tIns="0" rIns="0" bIns="0" rtlCol="0" anchor="t"/>
          <a:lstStyle/>
          <a:p>
            <a:pPr indent="0" marL="0">
              <a:buNone/>
            </a:pPr>
            <a:r>
              <a:rPr lang="en-US" sz="1400" dirty="0">
                <a:solidFill>
                  <a:srgbClr val="4A5A70"/>
                </a:solidFill>
              </a:rPr>
              <a:t>Ask enterprise data questions in plain English; get explainable answers and charts.</a:t>
            </a:r>
            <a:endParaRPr lang="en-US" sz="1400" dirty="0"/>
          </a:p>
        </p:txBody>
      </p:sp>
      <p:sp>
        <p:nvSpPr>
          <p:cNvPr id="40" name="card"/>
          <p:cNvSpPr/>
          <p:nvPr/>
        </p:nvSpPr>
        <p:spPr>
          <a:xfrm>
            <a:off x="9073134" y="3657600"/>
            <a:ext cx="2567178" cy="2240280"/>
          </a:xfrm>
          <a:prstGeom prst="roundRect">
            <a:avLst>
              <a:gd name="adj" fmla="val 4898"/>
            </a:avLst>
          </a:prstGeom>
          <a:solidFill>
            <a:srgbClr val="F2F6FA"/>
          </a:solidFill>
          <a:ln w="12700">
            <a:solidFill>
              <a:srgbClr val="F2F6FA"/>
            </a:solidFill>
            <a:prstDash val="solid"/>
          </a:ln>
        </p:spPr>
      </p:sp>
      <p:sp>
        <p:nvSpPr>
          <p:cNvPr id="41" name="Text 35"/>
          <p:cNvSpPr txBox="1"/>
          <p:nvPr/>
        </p:nvSpPr>
        <p:spPr>
          <a:xfrm>
            <a:off x="9301734" y="3822192"/>
            <a:ext cx="914400" cy="411480"/>
          </a:xfrm>
          <a:prstGeom prst="rect">
            <a:avLst/>
          </a:prstGeom>
          <a:noFill/>
          <a:ln/>
        </p:spPr>
        <p:txBody>
          <a:bodyPr wrap="square" lIns="0" tIns="0" rIns="0" bIns="0" rtlCol="0" anchor="t"/>
          <a:lstStyle/>
          <a:p>
            <a:pPr indent="0" marL="0">
              <a:buNone/>
            </a:pPr>
            <a:r>
              <a:rPr lang="en-US" sz="2200" b="1" dirty="0">
                <a:solidFill>
                  <a:srgbClr val="0E9F9A"/>
                </a:solidFill>
              </a:rPr>
              <a:t>04</a:t>
            </a:r>
            <a:endParaRPr lang="en-US" sz="2200" dirty="0"/>
          </a:p>
        </p:txBody>
      </p:sp>
      <p:sp>
        <p:nvSpPr>
          <p:cNvPr id="42" name="Text 36"/>
          <p:cNvSpPr txBox="1"/>
          <p:nvPr/>
        </p:nvSpPr>
        <p:spPr>
          <a:xfrm>
            <a:off x="9301734" y="4279392"/>
            <a:ext cx="2155698" cy="548640"/>
          </a:xfrm>
          <a:prstGeom prst="rect">
            <a:avLst/>
          </a:prstGeom>
          <a:noFill/>
          <a:ln/>
        </p:spPr>
        <p:txBody>
          <a:bodyPr wrap="square" lIns="0" tIns="0" rIns="0" bIns="0" rtlCol="0" anchor="t"/>
          <a:lstStyle/>
          <a:p>
            <a:pPr indent="0" marL="0">
              <a:buNone/>
            </a:pPr>
            <a:r>
              <a:rPr lang="en-US" sz="1600" b="1" dirty="0">
                <a:solidFill>
                  <a:srgbClr val="0F1E36"/>
                </a:solidFill>
              </a:rPr>
              <a:t>Knowledge search agents</a:t>
            </a:r>
            <a:endParaRPr lang="en-US" sz="1600" dirty="0"/>
          </a:p>
        </p:txBody>
      </p:sp>
      <p:sp>
        <p:nvSpPr>
          <p:cNvPr id="43" name="Text 37"/>
          <p:cNvSpPr txBox="1"/>
          <p:nvPr/>
        </p:nvSpPr>
        <p:spPr>
          <a:xfrm>
            <a:off x="9301734" y="4846320"/>
            <a:ext cx="2155698" cy="960120"/>
          </a:xfrm>
          <a:prstGeom prst="rect">
            <a:avLst/>
          </a:prstGeom>
          <a:noFill/>
          <a:ln/>
        </p:spPr>
        <p:txBody>
          <a:bodyPr wrap="square" lIns="0" tIns="0" rIns="0" bIns="0" rtlCol="0" anchor="t"/>
          <a:lstStyle/>
          <a:p>
            <a:pPr indent="0" marL="0">
              <a:buNone/>
            </a:pPr>
            <a:r>
              <a:rPr lang="en-US" sz="1400" dirty="0">
                <a:solidFill>
                  <a:srgbClr val="4A5A70"/>
                </a:solidFill>
              </a:rPr>
              <a:t>One question across wikis, drives, tickets and archives — one grounded answer.</a:t>
            </a:r>
            <a:endParaRPr lang="en-US" sz="14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PHARMA &amp; REGULATORY INTELLIGENCE</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Quality systems, with a second brain</a:t>
            </a:r>
            <a:endParaRPr lang="en-US" sz="3200" dirty="0"/>
          </a:p>
        </p:txBody>
      </p:sp>
      <p:sp>
        <p:nvSpPr>
          <p:cNvPr id="4" name="card"/>
          <p:cNvSpPr/>
          <p:nvPr/>
        </p:nvSpPr>
        <p:spPr>
          <a:xfrm>
            <a:off x="548640" y="1554480"/>
            <a:ext cx="5486400" cy="4434840"/>
          </a:xfrm>
          <a:prstGeom prst="roundRect">
            <a:avLst>
              <a:gd name="adj" fmla="val 2474"/>
            </a:avLst>
          </a:prstGeom>
          <a:solidFill>
            <a:srgbClr val="E3F6F4"/>
          </a:solidFill>
          <a:ln w="12700">
            <a:solidFill>
              <a:srgbClr val="B9E6E1"/>
            </a:solidFill>
            <a:prstDash val="solid"/>
          </a:ln>
        </p:spPr>
      </p:sp>
      <p:sp>
        <p:nvSpPr>
          <p:cNvPr id="5" name="Text 3"/>
          <p:cNvSpPr txBox="1"/>
          <p:nvPr/>
        </p:nvSpPr>
        <p:spPr>
          <a:xfrm>
            <a:off x="868680" y="1828800"/>
            <a:ext cx="4892040" cy="1463040"/>
          </a:xfrm>
          <a:prstGeom prst="rect">
            <a:avLst/>
          </a:prstGeom>
          <a:noFill/>
          <a:ln/>
        </p:spPr>
        <p:txBody>
          <a:bodyPr wrap="square" lIns="0" tIns="0" rIns="0" bIns="0" rtlCol="0" anchor="t"/>
          <a:lstStyle/>
          <a:p>
            <a:pPr indent="0" marL="0">
              <a:buNone/>
            </a:pPr>
            <a:r>
              <a:rPr lang="en-US" sz="2400" b="1" dirty="0">
                <a:solidFill>
                  <a:srgbClr val="0F1E36"/>
                </a:solidFill>
              </a:rPr>
              <a:t>In a GMP environment, a wrong answer from an AI system is worse than no answer at all.</a:t>
            </a:r>
            <a:endParaRPr lang="en-US" sz="2400" dirty="0"/>
          </a:p>
        </p:txBody>
      </p:sp>
      <p:sp>
        <p:nvSpPr>
          <p:cNvPr id="6" name="Text 4"/>
          <p:cNvSpPr txBox="1"/>
          <p:nvPr/>
        </p:nvSpPr>
        <p:spPr>
          <a:xfrm>
            <a:off x="868680" y="3429000"/>
            <a:ext cx="4892040" cy="1280160"/>
          </a:xfrm>
          <a:prstGeom prst="rect">
            <a:avLst/>
          </a:prstGeom>
          <a:noFill/>
          <a:ln/>
        </p:spPr>
        <p:txBody>
          <a:bodyPr wrap="square" lIns="0" tIns="0" rIns="0" bIns="0" rtlCol="0" anchor="t"/>
          <a:lstStyle/>
          <a:p>
            <a:pPr indent="0" marL="0">
              <a:buNone/>
            </a:pPr>
            <a:r>
              <a:rPr lang="en-US" sz="1500" dirty="0">
                <a:solidFill>
                  <a:srgbClr val="4A5A70"/>
                </a:solidFill>
              </a:rPr>
              <a:t>So every observation maps to evidence, every CAPA draft traces back to its source document, and every output is a starting point for qualified expert judgment — never a substitute for it.</a:t>
            </a:r>
            <a:endParaRPr lang="en-US" sz="1500" dirty="0"/>
          </a:p>
        </p:txBody>
      </p:sp>
      <p:sp>
        <p:nvSpPr>
          <p:cNvPr id="7" name="Text 5"/>
          <p:cNvSpPr txBox="1"/>
          <p:nvPr/>
        </p:nvSpPr>
        <p:spPr>
          <a:xfrm>
            <a:off x="868680" y="4892040"/>
            <a:ext cx="3657600" cy="274320"/>
          </a:xfrm>
          <a:prstGeom prst="rect">
            <a:avLst/>
          </a:prstGeom>
          <a:noFill/>
          <a:ln/>
        </p:spPr>
        <p:txBody>
          <a:bodyPr wrap="square" lIns="0" tIns="0" rIns="0" bIns="0" rtlCol="0" anchor="t"/>
          <a:lstStyle/>
          <a:p>
            <a:pPr indent="0" marL="0">
              <a:buNone/>
            </a:pPr>
            <a:r>
              <a:rPr lang="en-US" sz="1100" b="1" spc="200" kern="0" dirty="0">
                <a:solidFill>
                  <a:srgbClr val="0B7F7B"/>
                </a:solidFill>
              </a:rPr>
              <a:t>DESIGNED AROUND</a:t>
            </a:r>
            <a:endParaRPr lang="en-US" sz="1100" dirty="0"/>
          </a:p>
        </p:txBody>
      </p:sp>
      <p:sp>
        <p:nvSpPr>
          <p:cNvPr id="8" name="chip"/>
          <p:cNvSpPr/>
          <p:nvPr/>
        </p:nvSpPr>
        <p:spPr>
          <a:xfrm>
            <a:off x="868680" y="5230368"/>
            <a:ext cx="1600200" cy="310896"/>
          </a:xfrm>
          <a:prstGeom prst="roundRect">
            <a:avLst>
              <a:gd name="adj" fmla="val 50000"/>
            </a:avLst>
          </a:prstGeom>
          <a:solidFill>
            <a:srgbClr val="FFFFFF"/>
          </a:solidFill>
          <a:ln w="12700">
            <a:solidFill>
              <a:srgbClr val="FFFFFF"/>
            </a:solidFill>
            <a:prstDash val="solid"/>
          </a:ln>
        </p:spPr>
      </p:sp>
      <p:sp>
        <p:nvSpPr>
          <p:cNvPr id="9" name="Text 7"/>
          <p:cNvSpPr txBox="1"/>
          <p:nvPr/>
        </p:nvSpPr>
        <p:spPr>
          <a:xfrm>
            <a:off x="868680" y="5230368"/>
            <a:ext cx="1600200" cy="310896"/>
          </a:xfrm>
          <a:prstGeom prst="rect">
            <a:avLst/>
          </a:prstGeom>
          <a:noFill/>
          <a:ln/>
        </p:spPr>
        <p:txBody>
          <a:bodyPr wrap="square" lIns="0" tIns="0" rIns="0" bIns="0" rtlCol="0" anchor="ctr"/>
          <a:lstStyle/>
          <a:p>
            <a:pPr algn="ctr" indent="0" marL="0">
              <a:buNone/>
            </a:pPr>
            <a:r>
              <a:rPr lang="en-US" sz="1100" b="1" dirty="0">
                <a:solidFill>
                  <a:srgbClr val="0B7F7B"/>
                </a:solidFill>
              </a:rPr>
              <a:t>USFDA 21 CFR 211</a:t>
            </a:r>
            <a:endParaRPr lang="en-US" sz="1100" dirty="0"/>
          </a:p>
        </p:txBody>
      </p:sp>
      <p:sp>
        <p:nvSpPr>
          <p:cNvPr id="10" name="chip"/>
          <p:cNvSpPr/>
          <p:nvPr/>
        </p:nvSpPr>
        <p:spPr>
          <a:xfrm>
            <a:off x="2606040" y="5230368"/>
            <a:ext cx="868680" cy="310896"/>
          </a:xfrm>
          <a:prstGeom prst="roundRect">
            <a:avLst>
              <a:gd name="adj" fmla="val 50000"/>
            </a:avLst>
          </a:prstGeom>
          <a:solidFill>
            <a:srgbClr val="FFFFFF"/>
          </a:solidFill>
          <a:ln w="12700">
            <a:solidFill>
              <a:srgbClr val="FFFFFF"/>
            </a:solidFill>
            <a:prstDash val="solid"/>
          </a:ln>
        </p:spPr>
      </p:sp>
      <p:sp>
        <p:nvSpPr>
          <p:cNvPr id="11" name="Text 9"/>
          <p:cNvSpPr txBox="1"/>
          <p:nvPr/>
        </p:nvSpPr>
        <p:spPr>
          <a:xfrm>
            <a:off x="2606040" y="5230368"/>
            <a:ext cx="868680" cy="310896"/>
          </a:xfrm>
          <a:prstGeom prst="rect">
            <a:avLst/>
          </a:prstGeom>
          <a:noFill/>
          <a:ln/>
        </p:spPr>
        <p:txBody>
          <a:bodyPr wrap="square" lIns="0" tIns="0" rIns="0" bIns="0" rtlCol="0" anchor="ctr"/>
          <a:lstStyle/>
          <a:p>
            <a:pPr algn="ctr" indent="0" marL="0">
              <a:buNone/>
            </a:pPr>
            <a:r>
              <a:rPr lang="en-US" sz="1100" b="1" dirty="0">
                <a:solidFill>
                  <a:srgbClr val="0B7F7B"/>
                </a:solidFill>
              </a:rPr>
              <a:t>ICH Q9</a:t>
            </a:r>
            <a:endParaRPr lang="en-US" sz="1100" dirty="0"/>
          </a:p>
        </p:txBody>
      </p:sp>
      <p:sp>
        <p:nvSpPr>
          <p:cNvPr id="12" name="chip"/>
          <p:cNvSpPr/>
          <p:nvPr/>
        </p:nvSpPr>
        <p:spPr>
          <a:xfrm>
            <a:off x="3611880" y="5230368"/>
            <a:ext cx="960120" cy="310896"/>
          </a:xfrm>
          <a:prstGeom prst="roundRect">
            <a:avLst>
              <a:gd name="adj" fmla="val 50000"/>
            </a:avLst>
          </a:prstGeom>
          <a:solidFill>
            <a:srgbClr val="FFFFFF"/>
          </a:solidFill>
          <a:ln w="12700">
            <a:solidFill>
              <a:srgbClr val="FFFFFF"/>
            </a:solidFill>
            <a:prstDash val="solid"/>
          </a:ln>
        </p:spPr>
      </p:sp>
      <p:sp>
        <p:nvSpPr>
          <p:cNvPr id="13" name="Text 11"/>
          <p:cNvSpPr txBox="1"/>
          <p:nvPr/>
        </p:nvSpPr>
        <p:spPr>
          <a:xfrm>
            <a:off x="3611880" y="5230368"/>
            <a:ext cx="960120" cy="310896"/>
          </a:xfrm>
          <a:prstGeom prst="rect">
            <a:avLst/>
          </a:prstGeom>
          <a:noFill/>
          <a:ln/>
        </p:spPr>
        <p:txBody>
          <a:bodyPr wrap="square" lIns="0" tIns="0" rIns="0" bIns="0" rtlCol="0" anchor="ctr"/>
          <a:lstStyle/>
          <a:p>
            <a:pPr algn="ctr" indent="0" marL="0">
              <a:buNone/>
            </a:pPr>
            <a:r>
              <a:rPr lang="en-US" sz="1100" b="1" dirty="0">
                <a:solidFill>
                  <a:srgbClr val="0B7F7B"/>
                </a:solidFill>
              </a:rPr>
              <a:t>ICH Q10</a:t>
            </a:r>
            <a:endParaRPr lang="en-US" sz="1100" dirty="0"/>
          </a:p>
        </p:txBody>
      </p:sp>
      <p:sp>
        <p:nvSpPr>
          <p:cNvPr id="14" name="chip"/>
          <p:cNvSpPr/>
          <p:nvPr/>
        </p:nvSpPr>
        <p:spPr>
          <a:xfrm>
            <a:off x="4709160" y="5230368"/>
            <a:ext cx="914400" cy="310896"/>
          </a:xfrm>
          <a:prstGeom prst="roundRect">
            <a:avLst>
              <a:gd name="adj" fmla="val 50000"/>
            </a:avLst>
          </a:prstGeom>
          <a:solidFill>
            <a:srgbClr val="FFFFFF"/>
          </a:solidFill>
          <a:ln w="12700">
            <a:solidFill>
              <a:srgbClr val="FFFFFF"/>
            </a:solidFill>
            <a:prstDash val="solid"/>
          </a:ln>
        </p:spPr>
      </p:sp>
      <p:sp>
        <p:nvSpPr>
          <p:cNvPr id="15" name="Text 13"/>
          <p:cNvSpPr txBox="1"/>
          <p:nvPr/>
        </p:nvSpPr>
        <p:spPr>
          <a:xfrm>
            <a:off x="4709160" y="5230368"/>
            <a:ext cx="914400" cy="310896"/>
          </a:xfrm>
          <a:prstGeom prst="rect">
            <a:avLst/>
          </a:prstGeom>
          <a:noFill/>
          <a:ln/>
        </p:spPr>
        <p:txBody>
          <a:bodyPr wrap="square" lIns="0" tIns="0" rIns="0" bIns="0" rtlCol="0" anchor="ctr"/>
          <a:lstStyle/>
          <a:p>
            <a:pPr algn="ctr" indent="0" marL="0">
              <a:buNone/>
            </a:pPr>
            <a:r>
              <a:rPr lang="en-US" sz="1100" b="1" dirty="0">
                <a:solidFill>
                  <a:srgbClr val="0B7F7B"/>
                </a:solidFill>
              </a:rPr>
              <a:t>ALCOA+</a:t>
            </a:r>
            <a:endParaRPr lang="en-US" sz="1100" dirty="0"/>
          </a:p>
        </p:txBody>
      </p:sp>
      <p:sp>
        <p:nvSpPr>
          <p:cNvPr id="16" name="card"/>
          <p:cNvSpPr/>
          <p:nvPr/>
        </p:nvSpPr>
        <p:spPr>
          <a:xfrm>
            <a:off x="6336792" y="1554480"/>
            <a:ext cx="5303520" cy="1325880"/>
          </a:xfrm>
          <a:prstGeom prst="roundRect">
            <a:avLst>
              <a:gd name="adj" fmla="val 8276"/>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7" name="icon circle"/>
          <p:cNvSpPr/>
          <p:nvPr/>
        </p:nvSpPr>
        <p:spPr>
          <a:xfrm>
            <a:off x="6583680" y="1901952"/>
            <a:ext cx="621792" cy="621792"/>
          </a:xfrm>
          <a:prstGeom prst="ellipse">
            <a:avLst/>
          </a:prstGeom>
          <a:solidFill>
            <a:srgbClr val="E3F6F4"/>
          </a:solidFill>
          <a:ln w="12700">
            <a:solidFill>
              <a:srgbClr val="E3F6F4"/>
            </a:solidFill>
            <a:prstDash val="solid"/>
          </a:ln>
        </p:spPr>
      </p:sp>
      <p:pic>
        <p:nvPicPr>
          <p:cNvPr id="18" name="Image 0" descr="FileSearch icon"/>
          <p:cNvPicPr>
            <a:picLocks noChangeAspect="1"/>
          </p:cNvPicPr>
          <p:nvPr/>
        </p:nvPicPr>
        <p:blipFill>
          <a:blip r:embed="rId1"/>
          <a:stretch>
            <a:fillRect/>
          </a:stretch>
        </p:blipFill>
        <p:spPr>
          <a:xfrm>
            <a:off x="6720474" y="2038746"/>
            <a:ext cx="348204" cy="348204"/>
          </a:xfrm>
          <a:prstGeom prst="rect">
            <a:avLst/>
          </a:prstGeom>
        </p:spPr>
      </p:pic>
      <p:sp>
        <p:nvSpPr>
          <p:cNvPr id="19" name="Text 16"/>
          <p:cNvSpPr txBox="1"/>
          <p:nvPr/>
        </p:nvSpPr>
        <p:spPr>
          <a:xfrm>
            <a:off x="7406640" y="1783080"/>
            <a:ext cx="4023360" cy="365760"/>
          </a:xfrm>
          <a:prstGeom prst="rect">
            <a:avLst/>
          </a:prstGeom>
          <a:noFill/>
          <a:ln/>
        </p:spPr>
        <p:txBody>
          <a:bodyPr wrap="square" lIns="0" tIns="0" rIns="0" bIns="0" rtlCol="0" anchor="t"/>
          <a:lstStyle/>
          <a:p>
            <a:pPr indent="0" marL="0">
              <a:buNone/>
            </a:pPr>
            <a:r>
              <a:rPr lang="en-US" sz="1800" b="1" dirty="0">
                <a:solidFill>
                  <a:srgbClr val="0F1E36"/>
                </a:solidFill>
              </a:rPr>
              <a:t>Evidence-linked</a:t>
            </a:r>
            <a:endParaRPr lang="en-US" sz="1800" dirty="0"/>
          </a:p>
        </p:txBody>
      </p:sp>
      <p:sp>
        <p:nvSpPr>
          <p:cNvPr id="20" name="Text 17"/>
          <p:cNvSpPr txBox="1"/>
          <p:nvPr/>
        </p:nvSpPr>
        <p:spPr>
          <a:xfrm>
            <a:off x="7406640" y="2176272"/>
            <a:ext cx="4023360" cy="548640"/>
          </a:xfrm>
          <a:prstGeom prst="rect">
            <a:avLst/>
          </a:prstGeom>
          <a:noFill/>
          <a:ln/>
        </p:spPr>
        <p:txBody>
          <a:bodyPr wrap="square" lIns="0" tIns="0" rIns="0" bIns="0" rtlCol="0" anchor="t"/>
          <a:lstStyle/>
          <a:p>
            <a:pPr indent="0" marL="0">
              <a:buNone/>
            </a:pPr>
            <a:r>
              <a:rPr lang="en-US" sz="1400" dirty="0">
                <a:solidFill>
                  <a:srgbClr val="4A5A70"/>
                </a:solidFill>
              </a:rPr>
              <a:t>Each suggestion cites its source observation or record.</a:t>
            </a:r>
            <a:endParaRPr lang="en-US" sz="1400" dirty="0"/>
          </a:p>
        </p:txBody>
      </p:sp>
      <p:sp>
        <p:nvSpPr>
          <p:cNvPr id="21" name="card"/>
          <p:cNvSpPr/>
          <p:nvPr/>
        </p:nvSpPr>
        <p:spPr>
          <a:xfrm>
            <a:off x="6336792" y="3081528"/>
            <a:ext cx="5303520" cy="1325880"/>
          </a:xfrm>
          <a:prstGeom prst="roundRect">
            <a:avLst>
              <a:gd name="adj" fmla="val 8276"/>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2" name="icon circle"/>
          <p:cNvSpPr/>
          <p:nvPr/>
        </p:nvSpPr>
        <p:spPr>
          <a:xfrm>
            <a:off x="6583680" y="3429000"/>
            <a:ext cx="621792" cy="621792"/>
          </a:xfrm>
          <a:prstGeom prst="ellipse">
            <a:avLst/>
          </a:prstGeom>
          <a:solidFill>
            <a:srgbClr val="E3F6F4"/>
          </a:solidFill>
          <a:ln w="12700">
            <a:solidFill>
              <a:srgbClr val="E3F6F4"/>
            </a:solidFill>
            <a:prstDash val="solid"/>
          </a:ln>
        </p:spPr>
      </p:sp>
      <p:pic>
        <p:nvPicPr>
          <p:cNvPr id="23" name="Image 1" descr="Archive icon"/>
          <p:cNvPicPr>
            <a:picLocks noChangeAspect="1"/>
          </p:cNvPicPr>
          <p:nvPr/>
        </p:nvPicPr>
        <p:blipFill>
          <a:blip r:embed="rId2"/>
          <a:stretch>
            <a:fillRect/>
          </a:stretch>
        </p:blipFill>
        <p:spPr>
          <a:xfrm>
            <a:off x="6720474" y="3565794"/>
            <a:ext cx="348204" cy="348204"/>
          </a:xfrm>
          <a:prstGeom prst="rect">
            <a:avLst/>
          </a:prstGeom>
        </p:spPr>
      </p:pic>
      <p:sp>
        <p:nvSpPr>
          <p:cNvPr id="24" name="Text 20"/>
          <p:cNvSpPr txBox="1"/>
          <p:nvPr/>
        </p:nvSpPr>
        <p:spPr>
          <a:xfrm>
            <a:off x="7406640" y="3310128"/>
            <a:ext cx="4023360" cy="365760"/>
          </a:xfrm>
          <a:prstGeom prst="rect">
            <a:avLst/>
          </a:prstGeom>
          <a:noFill/>
          <a:ln/>
        </p:spPr>
        <p:txBody>
          <a:bodyPr wrap="square" lIns="0" tIns="0" rIns="0" bIns="0" rtlCol="0" anchor="t"/>
          <a:lstStyle/>
          <a:p>
            <a:pPr indent="0" marL="0">
              <a:buNone/>
            </a:pPr>
            <a:r>
              <a:rPr lang="en-US" sz="1800" b="1" dirty="0">
                <a:solidFill>
                  <a:srgbClr val="0F1E36"/>
                </a:solidFill>
              </a:rPr>
              <a:t>Inspection-ready trail</a:t>
            </a:r>
            <a:endParaRPr lang="en-US" sz="1800" dirty="0"/>
          </a:p>
        </p:txBody>
      </p:sp>
      <p:sp>
        <p:nvSpPr>
          <p:cNvPr id="25" name="Text 21"/>
          <p:cNvSpPr txBox="1"/>
          <p:nvPr/>
        </p:nvSpPr>
        <p:spPr>
          <a:xfrm>
            <a:off x="7406640" y="3703320"/>
            <a:ext cx="4023360" cy="548640"/>
          </a:xfrm>
          <a:prstGeom prst="rect">
            <a:avLst/>
          </a:prstGeom>
          <a:noFill/>
          <a:ln/>
        </p:spPr>
        <p:txBody>
          <a:bodyPr wrap="square" lIns="0" tIns="0" rIns="0" bIns="0" rtlCol="0" anchor="t"/>
          <a:lstStyle/>
          <a:p>
            <a:pPr indent="0" marL="0">
              <a:buNone/>
            </a:pPr>
            <a:r>
              <a:rPr lang="en-US" sz="1400" dirty="0">
                <a:solidFill>
                  <a:srgbClr val="4A5A70"/>
                </a:solidFill>
              </a:rPr>
              <a:t>Full interaction history captured automatically.</a:t>
            </a:r>
            <a:endParaRPr lang="en-US" sz="1400" dirty="0"/>
          </a:p>
        </p:txBody>
      </p:sp>
      <p:sp>
        <p:nvSpPr>
          <p:cNvPr id="26" name="card"/>
          <p:cNvSpPr/>
          <p:nvPr/>
        </p:nvSpPr>
        <p:spPr>
          <a:xfrm>
            <a:off x="6336792" y="4608576"/>
            <a:ext cx="5303520" cy="1325880"/>
          </a:xfrm>
          <a:prstGeom prst="roundRect">
            <a:avLst>
              <a:gd name="adj" fmla="val 8276"/>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7" name="icon circle"/>
          <p:cNvSpPr/>
          <p:nvPr/>
        </p:nvSpPr>
        <p:spPr>
          <a:xfrm>
            <a:off x="6583680" y="4956048"/>
            <a:ext cx="621792" cy="621792"/>
          </a:xfrm>
          <a:prstGeom prst="ellipse">
            <a:avLst/>
          </a:prstGeom>
          <a:solidFill>
            <a:srgbClr val="E3F6F4"/>
          </a:solidFill>
          <a:ln w="12700">
            <a:solidFill>
              <a:srgbClr val="E3F6F4"/>
            </a:solidFill>
            <a:prstDash val="solid"/>
          </a:ln>
        </p:spPr>
      </p:sp>
      <p:pic>
        <p:nvPicPr>
          <p:cNvPr id="28" name="Image 2" descr="UserCheck icon"/>
          <p:cNvPicPr>
            <a:picLocks noChangeAspect="1"/>
          </p:cNvPicPr>
          <p:nvPr/>
        </p:nvPicPr>
        <p:blipFill>
          <a:blip r:embed="rId3"/>
          <a:stretch>
            <a:fillRect/>
          </a:stretch>
        </p:blipFill>
        <p:spPr>
          <a:xfrm>
            <a:off x="6720474" y="5092842"/>
            <a:ext cx="348204" cy="348204"/>
          </a:xfrm>
          <a:prstGeom prst="rect">
            <a:avLst/>
          </a:prstGeom>
        </p:spPr>
      </p:pic>
      <p:sp>
        <p:nvSpPr>
          <p:cNvPr id="29" name="Text 24"/>
          <p:cNvSpPr txBox="1"/>
          <p:nvPr/>
        </p:nvSpPr>
        <p:spPr>
          <a:xfrm>
            <a:off x="7406640" y="4837176"/>
            <a:ext cx="4023360" cy="365760"/>
          </a:xfrm>
          <a:prstGeom prst="rect">
            <a:avLst/>
          </a:prstGeom>
          <a:noFill/>
          <a:ln/>
        </p:spPr>
        <p:txBody>
          <a:bodyPr wrap="square" lIns="0" tIns="0" rIns="0" bIns="0" rtlCol="0" anchor="t"/>
          <a:lstStyle/>
          <a:p>
            <a:pPr indent="0" marL="0">
              <a:buNone/>
            </a:pPr>
            <a:r>
              <a:rPr lang="en-US" sz="1800" b="1" dirty="0">
                <a:solidFill>
                  <a:srgbClr val="0F1E36"/>
                </a:solidFill>
              </a:rPr>
              <a:t>Approved by QA</a:t>
            </a:r>
            <a:endParaRPr lang="en-US" sz="1800" dirty="0"/>
          </a:p>
        </p:txBody>
      </p:sp>
      <p:sp>
        <p:nvSpPr>
          <p:cNvPr id="30" name="Text 25"/>
          <p:cNvSpPr txBox="1"/>
          <p:nvPr/>
        </p:nvSpPr>
        <p:spPr>
          <a:xfrm>
            <a:off x="7406640" y="5230368"/>
            <a:ext cx="4023360" cy="548640"/>
          </a:xfrm>
          <a:prstGeom prst="rect">
            <a:avLst/>
          </a:prstGeom>
          <a:noFill/>
          <a:ln/>
        </p:spPr>
        <p:txBody>
          <a:bodyPr wrap="square" lIns="0" tIns="0" rIns="0" bIns="0" rtlCol="0" anchor="t"/>
          <a:lstStyle/>
          <a:p>
            <a:pPr indent="0" marL="0">
              <a:buNone/>
            </a:pPr>
            <a:r>
              <a:rPr lang="en-US" sz="1400" dirty="0">
                <a:solidFill>
                  <a:srgbClr val="4A5A70"/>
                </a:solidFill>
              </a:rPr>
              <a:t>Quality professionals sign off every output before use.</a:t>
            </a:r>
            <a:endParaRPr lang="en-US" sz="14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PHARMA AI SUITE</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Eight modules for the quality system</a:t>
            </a:r>
            <a:endParaRPr lang="en-US" sz="3200" dirty="0"/>
          </a:p>
        </p:txBody>
      </p:sp>
      <p:sp>
        <p:nvSpPr>
          <p:cNvPr id="4" name="Text 2"/>
          <p:cNvSpPr txBox="1"/>
          <p:nvPr/>
        </p:nvSpPr>
        <p:spPr>
          <a:xfrm>
            <a:off x="548640" y="1298448"/>
            <a:ext cx="10789920" cy="365760"/>
          </a:xfrm>
          <a:prstGeom prst="rect">
            <a:avLst/>
          </a:prstGeom>
          <a:noFill/>
          <a:ln/>
        </p:spPr>
        <p:txBody>
          <a:bodyPr wrap="square" lIns="0" tIns="0" rIns="0" bIns="0" rtlCol="0" anchor="t"/>
          <a:lstStyle/>
          <a:p>
            <a:pPr indent="0" marL="0">
              <a:buNone/>
            </a:pPr>
            <a:r>
              <a:rPr lang="en-US" sz="1600" dirty="0">
                <a:solidFill>
                  <a:srgbClr val="4A5A70"/>
                </a:solidFill>
              </a:rPr>
              <a:t>Each output is traceable, reviewable and grounded in evidence.</a:t>
            </a:r>
            <a:endParaRPr lang="en-US" sz="1600" dirty="0"/>
          </a:p>
        </p:txBody>
      </p:sp>
      <p:sp>
        <p:nvSpPr>
          <p:cNvPr id="5" name="card"/>
          <p:cNvSpPr/>
          <p:nvPr/>
        </p:nvSpPr>
        <p:spPr>
          <a:xfrm>
            <a:off x="548640" y="1828800"/>
            <a:ext cx="2567178" cy="1920240"/>
          </a:xfrm>
          <a:prstGeom prst="roundRect">
            <a:avLst>
              <a:gd name="adj" fmla="val 5714"/>
            </a:avLst>
          </a:prstGeom>
          <a:solidFill>
            <a:srgbClr val="E3F6F4"/>
          </a:solidFill>
          <a:ln w="12700">
            <a:solidFill>
              <a:srgbClr val="B9E6E1"/>
            </a:solidFill>
            <a:prstDash val="solid"/>
          </a:ln>
          <a:effectLst>
            <a:outerShdw sx="100000" sy="100000" kx="0" ky="0" algn="bl" rotWithShape="0" blurRad="127000" dist="38100" dir="5400000">
              <a:srgbClr val="0F1E36">
                <a:alpha val="8000"/>
              </a:srgbClr>
            </a:outerShdw>
          </a:effectLst>
        </p:spPr>
      </p:sp>
      <p:sp>
        <p:nvSpPr>
          <p:cNvPr id="6" name="icon circle"/>
          <p:cNvSpPr/>
          <p:nvPr/>
        </p:nvSpPr>
        <p:spPr>
          <a:xfrm>
            <a:off x="777240" y="2057400"/>
            <a:ext cx="475488" cy="475488"/>
          </a:xfrm>
          <a:prstGeom prst="ellipse">
            <a:avLst/>
          </a:prstGeom>
          <a:solidFill>
            <a:srgbClr val="FFFFFF"/>
          </a:solidFill>
          <a:ln w="12700">
            <a:solidFill>
              <a:srgbClr val="FFFFFF"/>
            </a:solidFill>
            <a:prstDash val="solid"/>
          </a:ln>
        </p:spPr>
      </p:sp>
      <p:pic>
        <p:nvPicPr>
          <p:cNvPr id="7" name="Image 0" descr="FileText icon"/>
          <p:cNvPicPr>
            <a:picLocks noChangeAspect="1"/>
          </p:cNvPicPr>
          <p:nvPr/>
        </p:nvPicPr>
        <p:blipFill>
          <a:blip r:embed="rId1"/>
          <a:stretch>
            <a:fillRect/>
          </a:stretch>
        </p:blipFill>
        <p:spPr>
          <a:xfrm>
            <a:off x="881847" y="2162007"/>
            <a:ext cx="266273" cy="266273"/>
          </a:xfrm>
          <a:prstGeom prst="rect">
            <a:avLst/>
          </a:prstGeom>
        </p:spPr>
      </p:pic>
      <p:sp>
        <p:nvSpPr>
          <p:cNvPr id="8" name="Text 5"/>
          <p:cNvSpPr txBox="1"/>
          <p:nvPr/>
        </p:nvSpPr>
        <p:spPr>
          <a:xfrm>
            <a:off x="777240" y="2633472"/>
            <a:ext cx="2155698" cy="365760"/>
          </a:xfrm>
          <a:prstGeom prst="rect">
            <a:avLst/>
          </a:prstGeom>
          <a:noFill/>
          <a:ln/>
        </p:spPr>
        <p:txBody>
          <a:bodyPr wrap="square" lIns="0" tIns="0" rIns="0" bIns="0" rtlCol="0" anchor="t"/>
          <a:lstStyle/>
          <a:p>
            <a:pPr indent="0" marL="0">
              <a:buNone/>
            </a:pPr>
            <a:r>
              <a:rPr lang="en-US" sz="1500" b="1" dirty="0">
                <a:solidFill>
                  <a:srgbClr val="0F1E36"/>
                </a:solidFill>
              </a:rPr>
              <a:t>FDA 483 response assist</a:t>
            </a:r>
            <a:endParaRPr lang="en-US" sz="1500" dirty="0"/>
          </a:p>
        </p:txBody>
      </p:sp>
      <p:sp>
        <p:nvSpPr>
          <p:cNvPr id="9" name="Text 6"/>
          <p:cNvSpPr txBox="1"/>
          <p:nvPr/>
        </p:nvSpPr>
        <p:spPr>
          <a:xfrm>
            <a:off x="777240" y="3017520"/>
            <a:ext cx="2155698" cy="658368"/>
          </a:xfrm>
          <a:prstGeom prst="rect">
            <a:avLst/>
          </a:prstGeom>
          <a:noFill/>
          <a:ln/>
        </p:spPr>
        <p:txBody>
          <a:bodyPr wrap="square" lIns="0" tIns="0" rIns="0" bIns="0" rtlCol="0" anchor="t"/>
          <a:lstStyle/>
          <a:p>
            <a:pPr indent="0" marL="0">
              <a:buNone/>
            </a:pPr>
            <a:r>
              <a:rPr lang="en-US" sz="1300" dirty="0">
                <a:solidFill>
                  <a:srgbClr val="4A5A70"/>
                </a:solidFill>
              </a:rPr>
              <a:t>Faster, evidence-backed drafts using enforcement-trend patterns.</a:t>
            </a:r>
            <a:endParaRPr lang="en-US" sz="1300" dirty="0"/>
          </a:p>
        </p:txBody>
      </p:sp>
      <p:sp>
        <p:nvSpPr>
          <p:cNvPr id="10" name="card"/>
          <p:cNvSpPr/>
          <p:nvPr/>
        </p:nvSpPr>
        <p:spPr>
          <a:xfrm>
            <a:off x="3390138" y="1828800"/>
            <a:ext cx="2567178" cy="1920240"/>
          </a:xfrm>
          <a:prstGeom prst="roundRect">
            <a:avLst>
              <a:gd name="adj" fmla="val 571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1" name="icon circle"/>
          <p:cNvSpPr/>
          <p:nvPr/>
        </p:nvSpPr>
        <p:spPr>
          <a:xfrm>
            <a:off x="3618738" y="2057400"/>
            <a:ext cx="475488" cy="475488"/>
          </a:xfrm>
          <a:prstGeom prst="ellipse">
            <a:avLst/>
          </a:prstGeom>
          <a:solidFill>
            <a:srgbClr val="E3F6F4"/>
          </a:solidFill>
          <a:ln w="12700">
            <a:solidFill>
              <a:srgbClr val="E3F6F4"/>
            </a:solidFill>
            <a:prstDash val="solid"/>
          </a:ln>
        </p:spPr>
      </p:sp>
      <p:pic>
        <p:nvPicPr>
          <p:cNvPr id="12" name="Image 1" descr="FlaskConical icon"/>
          <p:cNvPicPr>
            <a:picLocks noChangeAspect="1"/>
          </p:cNvPicPr>
          <p:nvPr/>
        </p:nvPicPr>
        <p:blipFill>
          <a:blip r:embed="rId2"/>
          <a:stretch>
            <a:fillRect/>
          </a:stretch>
        </p:blipFill>
        <p:spPr>
          <a:xfrm>
            <a:off x="3723345" y="2162007"/>
            <a:ext cx="266273" cy="266273"/>
          </a:xfrm>
          <a:prstGeom prst="rect">
            <a:avLst/>
          </a:prstGeom>
        </p:spPr>
      </p:pic>
      <p:sp>
        <p:nvSpPr>
          <p:cNvPr id="13" name="Text 9"/>
          <p:cNvSpPr txBox="1"/>
          <p:nvPr/>
        </p:nvSpPr>
        <p:spPr>
          <a:xfrm>
            <a:off x="3618738" y="2633472"/>
            <a:ext cx="2155698" cy="365760"/>
          </a:xfrm>
          <a:prstGeom prst="rect">
            <a:avLst/>
          </a:prstGeom>
          <a:noFill/>
          <a:ln/>
        </p:spPr>
        <p:txBody>
          <a:bodyPr wrap="square" lIns="0" tIns="0" rIns="0" bIns="0" rtlCol="0" anchor="t"/>
          <a:lstStyle/>
          <a:p>
            <a:pPr indent="0" marL="0">
              <a:buNone/>
            </a:pPr>
            <a:r>
              <a:rPr lang="en-US" sz="1500" b="1" dirty="0">
                <a:solidFill>
                  <a:srgbClr val="0F1E36"/>
                </a:solidFill>
              </a:rPr>
              <a:t>OOS / OOT analysis</a:t>
            </a:r>
            <a:endParaRPr lang="en-US" sz="1500" dirty="0"/>
          </a:p>
        </p:txBody>
      </p:sp>
      <p:sp>
        <p:nvSpPr>
          <p:cNvPr id="14" name="Text 10"/>
          <p:cNvSpPr txBox="1"/>
          <p:nvPr/>
        </p:nvSpPr>
        <p:spPr>
          <a:xfrm>
            <a:off x="3618738" y="3017520"/>
            <a:ext cx="2155698" cy="658368"/>
          </a:xfrm>
          <a:prstGeom prst="rect">
            <a:avLst/>
          </a:prstGeom>
          <a:noFill/>
          <a:ln/>
        </p:spPr>
        <p:txBody>
          <a:bodyPr wrap="square" lIns="0" tIns="0" rIns="0" bIns="0" rtlCol="0" anchor="t"/>
          <a:lstStyle/>
          <a:p>
            <a:pPr indent="0" marL="0">
              <a:buNone/>
            </a:pPr>
            <a:r>
              <a:rPr lang="en-US" sz="1300" dirty="0">
                <a:solidFill>
                  <a:srgbClr val="4A5A70"/>
                </a:solidFill>
              </a:rPr>
              <a:t>Speeds up root-cause analysis for out-of-spec and out-of-trend results.</a:t>
            </a:r>
            <a:endParaRPr lang="en-US" sz="1300" dirty="0"/>
          </a:p>
        </p:txBody>
      </p:sp>
      <p:sp>
        <p:nvSpPr>
          <p:cNvPr id="15" name="card"/>
          <p:cNvSpPr/>
          <p:nvPr/>
        </p:nvSpPr>
        <p:spPr>
          <a:xfrm>
            <a:off x="6231636" y="1828800"/>
            <a:ext cx="2567178" cy="1920240"/>
          </a:xfrm>
          <a:prstGeom prst="roundRect">
            <a:avLst>
              <a:gd name="adj" fmla="val 571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6" name="icon circle"/>
          <p:cNvSpPr/>
          <p:nvPr/>
        </p:nvSpPr>
        <p:spPr>
          <a:xfrm>
            <a:off x="6460236" y="2057400"/>
            <a:ext cx="475488" cy="475488"/>
          </a:xfrm>
          <a:prstGeom prst="ellipse">
            <a:avLst/>
          </a:prstGeom>
          <a:solidFill>
            <a:srgbClr val="E3F6F4"/>
          </a:solidFill>
          <a:ln w="12700">
            <a:solidFill>
              <a:srgbClr val="E3F6F4"/>
            </a:solidFill>
            <a:prstDash val="solid"/>
          </a:ln>
        </p:spPr>
      </p:sp>
      <p:pic>
        <p:nvPicPr>
          <p:cNvPr id="17" name="Image 2" descr="Fingerprint icon"/>
          <p:cNvPicPr>
            <a:picLocks noChangeAspect="1"/>
          </p:cNvPicPr>
          <p:nvPr/>
        </p:nvPicPr>
        <p:blipFill>
          <a:blip r:embed="rId3"/>
          <a:stretch>
            <a:fillRect/>
          </a:stretch>
        </p:blipFill>
        <p:spPr>
          <a:xfrm>
            <a:off x="6564843" y="2162007"/>
            <a:ext cx="266273" cy="266273"/>
          </a:xfrm>
          <a:prstGeom prst="rect">
            <a:avLst/>
          </a:prstGeom>
        </p:spPr>
      </p:pic>
      <p:sp>
        <p:nvSpPr>
          <p:cNvPr id="18" name="Text 13"/>
          <p:cNvSpPr txBox="1"/>
          <p:nvPr/>
        </p:nvSpPr>
        <p:spPr>
          <a:xfrm>
            <a:off x="6460236" y="2633472"/>
            <a:ext cx="2155698" cy="365760"/>
          </a:xfrm>
          <a:prstGeom prst="rect">
            <a:avLst/>
          </a:prstGeom>
          <a:noFill/>
          <a:ln/>
        </p:spPr>
        <p:txBody>
          <a:bodyPr wrap="square" lIns="0" tIns="0" rIns="0" bIns="0" rtlCol="0" anchor="t"/>
          <a:lstStyle/>
          <a:p>
            <a:pPr indent="0" marL="0">
              <a:buNone/>
            </a:pPr>
            <a:r>
              <a:rPr lang="en-US" sz="1500" b="1" dirty="0">
                <a:solidFill>
                  <a:srgbClr val="0F1E36"/>
                </a:solidFill>
              </a:rPr>
              <a:t>Data integrity review</a:t>
            </a:r>
            <a:endParaRPr lang="en-US" sz="1500" dirty="0"/>
          </a:p>
        </p:txBody>
      </p:sp>
      <p:sp>
        <p:nvSpPr>
          <p:cNvPr id="19" name="Text 14"/>
          <p:cNvSpPr txBox="1"/>
          <p:nvPr/>
        </p:nvSpPr>
        <p:spPr>
          <a:xfrm>
            <a:off x="6460236" y="3017520"/>
            <a:ext cx="2155698" cy="658368"/>
          </a:xfrm>
          <a:prstGeom prst="rect">
            <a:avLst/>
          </a:prstGeom>
          <a:noFill/>
          <a:ln/>
        </p:spPr>
        <p:txBody>
          <a:bodyPr wrap="square" lIns="0" tIns="0" rIns="0" bIns="0" rtlCol="0" anchor="t"/>
          <a:lstStyle/>
          <a:p>
            <a:pPr indent="0" marL="0">
              <a:buNone/>
            </a:pPr>
            <a:r>
              <a:rPr lang="en-US" sz="1300" dirty="0">
                <a:solidFill>
                  <a:srgbClr val="4A5A70"/>
                </a:solidFill>
              </a:rPr>
              <a:t>Checks records against ALCOA+ and flags possible anomalies.</a:t>
            </a:r>
            <a:endParaRPr lang="en-US" sz="1300" dirty="0"/>
          </a:p>
        </p:txBody>
      </p:sp>
      <p:sp>
        <p:nvSpPr>
          <p:cNvPr id="20" name="card"/>
          <p:cNvSpPr/>
          <p:nvPr/>
        </p:nvSpPr>
        <p:spPr>
          <a:xfrm>
            <a:off x="9073134" y="1828800"/>
            <a:ext cx="2567178" cy="1920240"/>
          </a:xfrm>
          <a:prstGeom prst="roundRect">
            <a:avLst>
              <a:gd name="adj" fmla="val 571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1" name="icon circle"/>
          <p:cNvSpPr/>
          <p:nvPr/>
        </p:nvSpPr>
        <p:spPr>
          <a:xfrm>
            <a:off x="9301734" y="2057400"/>
            <a:ext cx="475488" cy="475488"/>
          </a:xfrm>
          <a:prstGeom prst="ellipse">
            <a:avLst/>
          </a:prstGeom>
          <a:solidFill>
            <a:srgbClr val="E3F6F4"/>
          </a:solidFill>
          <a:ln w="12700">
            <a:solidFill>
              <a:srgbClr val="E3F6F4"/>
            </a:solidFill>
            <a:prstDash val="solid"/>
          </a:ln>
        </p:spPr>
      </p:sp>
      <p:pic>
        <p:nvPicPr>
          <p:cNvPr id="22" name="Image 3" descr="BookOpen icon"/>
          <p:cNvPicPr>
            <a:picLocks noChangeAspect="1"/>
          </p:cNvPicPr>
          <p:nvPr/>
        </p:nvPicPr>
        <p:blipFill>
          <a:blip r:embed="rId4"/>
          <a:stretch>
            <a:fillRect/>
          </a:stretch>
        </p:blipFill>
        <p:spPr>
          <a:xfrm>
            <a:off x="9406341" y="2162007"/>
            <a:ext cx="266273" cy="266273"/>
          </a:xfrm>
          <a:prstGeom prst="rect">
            <a:avLst/>
          </a:prstGeom>
        </p:spPr>
      </p:pic>
      <p:sp>
        <p:nvSpPr>
          <p:cNvPr id="23" name="Text 17"/>
          <p:cNvSpPr txBox="1"/>
          <p:nvPr/>
        </p:nvSpPr>
        <p:spPr>
          <a:xfrm>
            <a:off x="9301734" y="2633472"/>
            <a:ext cx="2155698" cy="365760"/>
          </a:xfrm>
          <a:prstGeom prst="rect">
            <a:avLst/>
          </a:prstGeom>
          <a:noFill/>
          <a:ln/>
        </p:spPr>
        <p:txBody>
          <a:bodyPr wrap="square" lIns="0" tIns="0" rIns="0" bIns="0" rtlCol="0" anchor="t"/>
          <a:lstStyle/>
          <a:p>
            <a:pPr indent="0" marL="0">
              <a:buNone/>
            </a:pPr>
            <a:r>
              <a:rPr lang="en-US" sz="1500" b="1" dirty="0">
                <a:solidFill>
                  <a:srgbClr val="0F1E36"/>
                </a:solidFill>
              </a:rPr>
              <a:t>Document intelligence</a:t>
            </a:r>
            <a:endParaRPr lang="en-US" sz="1500" dirty="0"/>
          </a:p>
        </p:txBody>
      </p:sp>
      <p:sp>
        <p:nvSpPr>
          <p:cNvPr id="24" name="Text 18"/>
          <p:cNvSpPr txBox="1"/>
          <p:nvPr/>
        </p:nvSpPr>
        <p:spPr>
          <a:xfrm>
            <a:off x="9301734" y="3017520"/>
            <a:ext cx="2155698" cy="658368"/>
          </a:xfrm>
          <a:prstGeom prst="rect">
            <a:avLst/>
          </a:prstGeom>
          <a:noFill/>
          <a:ln/>
        </p:spPr>
        <p:txBody>
          <a:bodyPr wrap="square" lIns="0" tIns="0" rIns="0" bIns="0" rtlCol="0" anchor="t"/>
          <a:lstStyle/>
          <a:p>
            <a:pPr indent="0" marL="0">
              <a:buNone/>
            </a:pPr>
            <a:r>
              <a:rPr lang="en-US" sz="1300" dirty="0">
                <a:solidFill>
                  <a:srgbClr val="4A5A70"/>
                </a:solidFill>
              </a:rPr>
              <a:t>SOP drafting, search and gap detection across the quality system.</a:t>
            </a:r>
            <a:endParaRPr lang="en-US" sz="1300" dirty="0"/>
          </a:p>
        </p:txBody>
      </p:sp>
      <p:sp>
        <p:nvSpPr>
          <p:cNvPr id="25" name="card"/>
          <p:cNvSpPr/>
          <p:nvPr/>
        </p:nvSpPr>
        <p:spPr>
          <a:xfrm>
            <a:off x="548640" y="3950208"/>
            <a:ext cx="2567178" cy="1920240"/>
          </a:xfrm>
          <a:prstGeom prst="roundRect">
            <a:avLst>
              <a:gd name="adj" fmla="val 571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6" name="icon circle"/>
          <p:cNvSpPr/>
          <p:nvPr/>
        </p:nvSpPr>
        <p:spPr>
          <a:xfrm>
            <a:off x="777240" y="4178808"/>
            <a:ext cx="475488" cy="475488"/>
          </a:xfrm>
          <a:prstGeom prst="ellipse">
            <a:avLst/>
          </a:prstGeom>
          <a:solidFill>
            <a:srgbClr val="E3F6F4"/>
          </a:solidFill>
          <a:ln w="12700">
            <a:solidFill>
              <a:srgbClr val="E3F6F4"/>
            </a:solidFill>
            <a:prstDash val="solid"/>
          </a:ln>
        </p:spPr>
      </p:sp>
      <p:pic>
        <p:nvPicPr>
          <p:cNvPr id="27" name="Image 4" descr="Workflow icon"/>
          <p:cNvPicPr>
            <a:picLocks noChangeAspect="1"/>
          </p:cNvPicPr>
          <p:nvPr/>
        </p:nvPicPr>
        <p:blipFill>
          <a:blip r:embed="rId5"/>
          <a:stretch>
            <a:fillRect/>
          </a:stretch>
        </p:blipFill>
        <p:spPr>
          <a:xfrm>
            <a:off x="881847" y="4283415"/>
            <a:ext cx="266273" cy="266273"/>
          </a:xfrm>
          <a:prstGeom prst="rect">
            <a:avLst/>
          </a:prstGeom>
        </p:spPr>
      </p:pic>
      <p:sp>
        <p:nvSpPr>
          <p:cNvPr id="28" name="Text 21"/>
          <p:cNvSpPr txBox="1"/>
          <p:nvPr/>
        </p:nvSpPr>
        <p:spPr>
          <a:xfrm>
            <a:off x="777240" y="4754880"/>
            <a:ext cx="2155698" cy="365760"/>
          </a:xfrm>
          <a:prstGeom prst="rect">
            <a:avLst/>
          </a:prstGeom>
          <a:noFill/>
          <a:ln/>
        </p:spPr>
        <p:txBody>
          <a:bodyPr wrap="square" lIns="0" tIns="0" rIns="0" bIns="0" rtlCol="0" anchor="t"/>
          <a:lstStyle/>
          <a:p>
            <a:pPr indent="0" marL="0">
              <a:buNone/>
            </a:pPr>
            <a:r>
              <a:rPr lang="en-US" sz="1500" b="1" dirty="0">
                <a:solidFill>
                  <a:srgbClr val="0F1E36"/>
                </a:solidFill>
              </a:rPr>
              <a:t>CAPA reasoning</a:t>
            </a:r>
            <a:endParaRPr lang="en-US" sz="1500" dirty="0"/>
          </a:p>
        </p:txBody>
      </p:sp>
      <p:sp>
        <p:nvSpPr>
          <p:cNvPr id="29" name="Text 22"/>
          <p:cNvSpPr txBox="1"/>
          <p:nvPr/>
        </p:nvSpPr>
        <p:spPr>
          <a:xfrm>
            <a:off x="777240" y="5138928"/>
            <a:ext cx="2155698" cy="658368"/>
          </a:xfrm>
          <a:prstGeom prst="rect">
            <a:avLst/>
          </a:prstGeom>
          <a:noFill/>
          <a:ln/>
        </p:spPr>
        <p:txBody>
          <a:bodyPr wrap="square" lIns="0" tIns="0" rIns="0" bIns="0" rtlCol="0" anchor="t"/>
          <a:lstStyle/>
          <a:p>
            <a:pPr indent="0" marL="0">
              <a:buNone/>
            </a:pPr>
            <a:r>
              <a:rPr lang="en-US" sz="1300" dirty="0">
                <a:solidFill>
                  <a:srgbClr val="4A5A70"/>
                </a:solidFill>
              </a:rPr>
              <a:t>Structured root cause and corrective-action drafts with evidence trails.</a:t>
            </a:r>
            <a:endParaRPr lang="en-US" sz="1300" dirty="0"/>
          </a:p>
        </p:txBody>
      </p:sp>
      <p:sp>
        <p:nvSpPr>
          <p:cNvPr id="30" name="card"/>
          <p:cNvSpPr/>
          <p:nvPr/>
        </p:nvSpPr>
        <p:spPr>
          <a:xfrm>
            <a:off x="3390138" y="3950208"/>
            <a:ext cx="2567178" cy="1920240"/>
          </a:xfrm>
          <a:prstGeom prst="roundRect">
            <a:avLst>
              <a:gd name="adj" fmla="val 571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31" name="icon circle"/>
          <p:cNvSpPr/>
          <p:nvPr/>
        </p:nvSpPr>
        <p:spPr>
          <a:xfrm>
            <a:off x="3618738" y="4178808"/>
            <a:ext cx="475488" cy="475488"/>
          </a:xfrm>
          <a:prstGeom prst="ellipse">
            <a:avLst/>
          </a:prstGeom>
          <a:solidFill>
            <a:srgbClr val="E3F6F4"/>
          </a:solidFill>
          <a:ln w="12700">
            <a:solidFill>
              <a:srgbClr val="E3F6F4"/>
            </a:solidFill>
            <a:prstDash val="solid"/>
          </a:ln>
        </p:spPr>
      </p:sp>
      <p:pic>
        <p:nvPicPr>
          <p:cNvPr id="32" name="Image 5" descr="Gauge icon"/>
          <p:cNvPicPr>
            <a:picLocks noChangeAspect="1"/>
          </p:cNvPicPr>
          <p:nvPr/>
        </p:nvPicPr>
        <p:blipFill>
          <a:blip r:embed="rId6"/>
          <a:stretch>
            <a:fillRect/>
          </a:stretch>
        </p:blipFill>
        <p:spPr>
          <a:xfrm>
            <a:off x="3723345" y="4283415"/>
            <a:ext cx="266273" cy="266273"/>
          </a:xfrm>
          <a:prstGeom prst="rect">
            <a:avLst/>
          </a:prstGeom>
        </p:spPr>
      </p:pic>
      <p:sp>
        <p:nvSpPr>
          <p:cNvPr id="33" name="Text 25"/>
          <p:cNvSpPr txBox="1"/>
          <p:nvPr/>
        </p:nvSpPr>
        <p:spPr>
          <a:xfrm>
            <a:off x="3618738" y="4754880"/>
            <a:ext cx="2155698" cy="365760"/>
          </a:xfrm>
          <a:prstGeom prst="rect">
            <a:avLst/>
          </a:prstGeom>
          <a:noFill/>
          <a:ln/>
        </p:spPr>
        <p:txBody>
          <a:bodyPr wrap="square" lIns="0" tIns="0" rIns="0" bIns="0" rtlCol="0" anchor="t"/>
          <a:lstStyle/>
          <a:p>
            <a:pPr indent="0" marL="0">
              <a:buNone/>
            </a:pPr>
            <a:r>
              <a:rPr lang="en-US" sz="1500" b="1" dirty="0">
                <a:solidFill>
                  <a:srgbClr val="0F1E36"/>
                </a:solidFill>
              </a:rPr>
              <a:t>Quality risk management</a:t>
            </a:r>
            <a:endParaRPr lang="en-US" sz="1500" dirty="0"/>
          </a:p>
        </p:txBody>
      </p:sp>
      <p:sp>
        <p:nvSpPr>
          <p:cNvPr id="34" name="Text 26"/>
          <p:cNvSpPr txBox="1"/>
          <p:nvPr/>
        </p:nvSpPr>
        <p:spPr>
          <a:xfrm>
            <a:off x="3618738" y="5138928"/>
            <a:ext cx="2155698" cy="658368"/>
          </a:xfrm>
          <a:prstGeom prst="rect">
            <a:avLst/>
          </a:prstGeom>
          <a:noFill/>
          <a:ln/>
        </p:spPr>
        <p:txBody>
          <a:bodyPr wrap="square" lIns="0" tIns="0" rIns="0" bIns="0" rtlCol="0" anchor="t"/>
          <a:lstStyle/>
          <a:p>
            <a:pPr indent="0" marL="0">
              <a:buNone/>
            </a:pPr>
            <a:r>
              <a:rPr lang="en-US" sz="1300" dirty="0">
                <a:solidFill>
                  <a:srgbClr val="4A5A70"/>
                </a:solidFill>
              </a:rPr>
              <a:t>Risk signals across deviations, OOS, complaints and recalls.</a:t>
            </a:r>
            <a:endParaRPr lang="en-US" sz="1300" dirty="0"/>
          </a:p>
        </p:txBody>
      </p:sp>
      <p:sp>
        <p:nvSpPr>
          <p:cNvPr id="35" name="card"/>
          <p:cNvSpPr/>
          <p:nvPr/>
        </p:nvSpPr>
        <p:spPr>
          <a:xfrm>
            <a:off x="6231636" y="3950208"/>
            <a:ext cx="2567178" cy="1920240"/>
          </a:xfrm>
          <a:prstGeom prst="roundRect">
            <a:avLst>
              <a:gd name="adj" fmla="val 571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36" name="icon circle"/>
          <p:cNvSpPr/>
          <p:nvPr/>
        </p:nvSpPr>
        <p:spPr>
          <a:xfrm>
            <a:off x="6460236" y="4178808"/>
            <a:ext cx="475488" cy="475488"/>
          </a:xfrm>
          <a:prstGeom prst="ellipse">
            <a:avLst/>
          </a:prstGeom>
          <a:solidFill>
            <a:srgbClr val="E3F6F4"/>
          </a:solidFill>
          <a:ln w="12700">
            <a:solidFill>
              <a:srgbClr val="E3F6F4"/>
            </a:solidFill>
            <a:prstDash val="solid"/>
          </a:ln>
        </p:spPr>
      </p:sp>
      <p:pic>
        <p:nvPicPr>
          <p:cNvPr id="37" name="Image 6" descr="Users icon"/>
          <p:cNvPicPr>
            <a:picLocks noChangeAspect="1"/>
          </p:cNvPicPr>
          <p:nvPr/>
        </p:nvPicPr>
        <p:blipFill>
          <a:blip r:embed="rId7"/>
          <a:stretch>
            <a:fillRect/>
          </a:stretch>
        </p:blipFill>
        <p:spPr>
          <a:xfrm>
            <a:off x="6564843" y="4283415"/>
            <a:ext cx="266273" cy="266273"/>
          </a:xfrm>
          <a:prstGeom prst="rect">
            <a:avLst/>
          </a:prstGeom>
        </p:spPr>
      </p:pic>
      <p:sp>
        <p:nvSpPr>
          <p:cNvPr id="38" name="Text 29"/>
          <p:cNvSpPr txBox="1"/>
          <p:nvPr/>
        </p:nvSpPr>
        <p:spPr>
          <a:xfrm>
            <a:off x="6460236" y="4754880"/>
            <a:ext cx="2155698" cy="365760"/>
          </a:xfrm>
          <a:prstGeom prst="rect">
            <a:avLst/>
          </a:prstGeom>
          <a:noFill/>
          <a:ln/>
        </p:spPr>
        <p:txBody>
          <a:bodyPr wrap="square" lIns="0" tIns="0" rIns="0" bIns="0" rtlCol="0" anchor="t"/>
          <a:lstStyle/>
          <a:p>
            <a:pPr indent="0" marL="0">
              <a:buNone/>
            </a:pPr>
            <a:r>
              <a:rPr lang="en-US" sz="1500" b="1" dirty="0">
                <a:solidFill>
                  <a:srgbClr val="0F1E36"/>
                </a:solidFill>
              </a:rPr>
              <a:t>Human error investigation</a:t>
            </a:r>
            <a:endParaRPr lang="en-US" sz="1500" dirty="0"/>
          </a:p>
        </p:txBody>
      </p:sp>
      <p:sp>
        <p:nvSpPr>
          <p:cNvPr id="39" name="Text 30"/>
          <p:cNvSpPr txBox="1"/>
          <p:nvPr/>
        </p:nvSpPr>
        <p:spPr>
          <a:xfrm>
            <a:off x="6460236" y="5138928"/>
            <a:ext cx="2155698" cy="658368"/>
          </a:xfrm>
          <a:prstGeom prst="rect">
            <a:avLst/>
          </a:prstGeom>
          <a:noFill/>
          <a:ln/>
        </p:spPr>
        <p:txBody>
          <a:bodyPr wrap="square" lIns="0" tIns="0" rIns="0" bIns="0" rtlCol="0" anchor="t"/>
          <a:lstStyle/>
          <a:p>
            <a:pPr indent="0" marL="0">
              <a:buNone/>
            </a:pPr>
            <a:r>
              <a:rPr lang="en-US" sz="1300" dirty="0">
                <a:solidFill>
                  <a:srgbClr val="4A5A70"/>
                </a:solidFill>
              </a:rPr>
              <a:t>Separates systemic causes from individual ones.</a:t>
            </a:r>
            <a:endParaRPr lang="en-US" sz="1300" dirty="0"/>
          </a:p>
        </p:txBody>
      </p:sp>
      <p:sp>
        <p:nvSpPr>
          <p:cNvPr id="40" name="card"/>
          <p:cNvSpPr/>
          <p:nvPr/>
        </p:nvSpPr>
        <p:spPr>
          <a:xfrm>
            <a:off x="9073134" y="3950208"/>
            <a:ext cx="2567178" cy="1920240"/>
          </a:xfrm>
          <a:prstGeom prst="roundRect">
            <a:avLst>
              <a:gd name="adj" fmla="val 5714"/>
            </a:avLst>
          </a:prstGeom>
          <a:solidFill>
            <a:srgbClr val="E3F6F4"/>
          </a:solidFill>
          <a:ln w="12700">
            <a:solidFill>
              <a:srgbClr val="B9E6E1"/>
            </a:solidFill>
            <a:prstDash val="solid"/>
          </a:ln>
          <a:effectLst>
            <a:outerShdw sx="100000" sy="100000" kx="0" ky="0" algn="bl" rotWithShape="0" blurRad="127000" dist="38100" dir="5400000">
              <a:srgbClr val="0F1E36">
                <a:alpha val="8000"/>
              </a:srgbClr>
            </a:outerShdw>
          </a:effectLst>
        </p:spPr>
      </p:sp>
      <p:sp>
        <p:nvSpPr>
          <p:cNvPr id="41" name="icon circle"/>
          <p:cNvSpPr/>
          <p:nvPr/>
        </p:nvSpPr>
        <p:spPr>
          <a:xfrm>
            <a:off x="9301734" y="4178808"/>
            <a:ext cx="475488" cy="475488"/>
          </a:xfrm>
          <a:prstGeom prst="ellipse">
            <a:avLst/>
          </a:prstGeom>
          <a:solidFill>
            <a:srgbClr val="FFFFFF"/>
          </a:solidFill>
          <a:ln w="12700">
            <a:solidFill>
              <a:srgbClr val="FFFFFF"/>
            </a:solidFill>
            <a:prstDash val="solid"/>
          </a:ln>
        </p:spPr>
      </p:sp>
      <p:pic>
        <p:nvPicPr>
          <p:cNvPr id="42" name="Image 7" descr="ClipboardCheck icon"/>
          <p:cNvPicPr>
            <a:picLocks noChangeAspect="1"/>
          </p:cNvPicPr>
          <p:nvPr/>
        </p:nvPicPr>
        <p:blipFill>
          <a:blip r:embed="rId8"/>
          <a:stretch>
            <a:fillRect/>
          </a:stretch>
        </p:blipFill>
        <p:spPr>
          <a:xfrm>
            <a:off x="9406341" y="4283415"/>
            <a:ext cx="266273" cy="266273"/>
          </a:xfrm>
          <a:prstGeom prst="rect">
            <a:avLst/>
          </a:prstGeom>
        </p:spPr>
      </p:pic>
      <p:sp>
        <p:nvSpPr>
          <p:cNvPr id="43" name="Text 33"/>
          <p:cNvSpPr txBox="1"/>
          <p:nvPr/>
        </p:nvSpPr>
        <p:spPr>
          <a:xfrm>
            <a:off x="9301734" y="4754880"/>
            <a:ext cx="2155698" cy="365760"/>
          </a:xfrm>
          <a:prstGeom prst="rect">
            <a:avLst/>
          </a:prstGeom>
          <a:noFill/>
          <a:ln/>
        </p:spPr>
        <p:txBody>
          <a:bodyPr wrap="square" lIns="0" tIns="0" rIns="0" bIns="0" rtlCol="0" anchor="t"/>
          <a:lstStyle/>
          <a:p>
            <a:pPr indent="0" marL="0">
              <a:buNone/>
            </a:pPr>
            <a:r>
              <a:rPr lang="en-US" sz="1500" b="1" dirty="0">
                <a:solidFill>
                  <a:srgbClr val="0F1E36"/>
                </a:solidFill>
              </a:rPr>
              <a:t>Inspection readiness</a:t>
            </a:r>
            <a:endParaRPr lang="en-US" sz="1500" dirty="0"/>
          </a:p>
        </p:txBody>
      </p:sp>
      <p:sp>
        <p:nvSpPr>
          <p:cNvPr id="44" name="Text 34"/>
          <p:cNvSpPr txBox="1"/>
          <p:nvPr/>
        </p:nvSpPr>
        <p:spPr>
          <a:xfrm>
            <a:off x="9301734" y="5138928"/>
            <a:ext cx="2155698" cy="658368"/>
          </a:xfrm>
          <a:prstGeom prst="rect">
            <a:avLst/>
          </a:prstGeom>
          <a:noFill/>
          <a:ln/>
        </p:spPr>
        <p:txBody>
          <a:bodyPr wrap="square" lIns="0" tIns="0" rIns="0" bIns="0" rtlCol="0" anchor="t"/>
          <a:lstStyle/>
          <a:p>
            <a:pPr indent="0" marL="0">
              <a:buNone/>
            </a:pPr>
            <a:r>
              <a:rPr lang="en-US" sz="1300" dirty="0">
                <a:solidFill>
                  <a:srgbClr val="4A5A70"/>
                </a:solidFill>
              </a:rPr>
              <a:t>Continuous readiness scoring, so audits stop being a crisis.</a:t>
            </a:r>
            <a:endParaRPr lang="en-US" sz="1300" dirty="0"/>
          </a:p>
        </p:txBody>
      </p:sp>
      <p:sp>
        <p:nvSpPr>
          <p:cNvPr id="45" name="Text 35"/>
          <p:cNvSpPr txBox="1"/>
          <p:nvPr/>
        </p:nvSpPr>
        <p:spPr>
          <a:xfrm>
            <a:off x="548640" y="6035040"/>
            <a:ext cx="5486400" cy="228600"/>
          </a:xfrm>
          <a:prstGeom prst="rect">
            <a:avLst/>
          </a:prstGeom>
          <a:noFill/>
          <a:ln/>
        </p:spPr>
        <p:txBody>
          <a:bodyPr wrap="square" lIns="0" tIns="0" rIns="0" bIns="0" rtlCol="0" anchor="t"/>
          <a:lstStyle/>
          <a:p>
            <a:pPr indent="0" marL="0">
              <a:buNone/>
            </a:pPr>
            <a:r>
              <a:rPr lang="en-US" sz="1000" dirty="0">
                <a:solidFill>
                  <a:srgbClr val="7A889B"/>
                </a:solidFill>
              </a:rPr>
              <a:t>Highlighted: the usual entry points.</a:t>
            </a:r>
            <a:endParaRPr lang="en-US" sz="10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HOW IT WORKS</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Five stages, fully traceable</a:t>
            </a:r>
            <a:endParaRPr lang="en-US" sz="3200" dirty="0"/>
          </a:p>
        </p:txBody>
      </p:sp>
      <p:sp>
        <p:nvSpPr>
          <p:cNvPr id="4" name="Text 2"/>
          <p:cNvSpPr txBox="1"/>
          <p:nvPr/>
        </p:nvSpPr>
        <p:spPr>
          <a:xfrm>
            <a:off x="548640" y="1298448"/>
            <a:ext cx="10789920" cy="365760"/>
          </a:xfrm>
          <a:prstGeom prst="rect">
            <a:avLst/>
          </a:prstGeom>
          <a:noFill/>
          <a:ln/>
        </p:spPr>
        <p:txBody>
          <a:bodyPr wrap="square" lIns="0" tIns="0" rIns="0" bIns="0" rtlCol="0" anchor="t"/>
          <a:lstStyle/>
          <a:p>
            <a:pPr indent="0" marL="0">
              <a:buNone/>
            </a:pPr>
            <a:r>
              <a:rPr lang="en-US" sz="1600" dirty="0">
                <a:solidFill>
                  <a:srgbClr val="4A5A70"/>
                </a:solidFill>
              </a:rPr>
              <a:t>Every AI interaction in a regulated environment follows the same pipeline.</a:t>
            </a:r>
            <a:endParaRPr lang="en-US" sz="1600" dirty="0"/>
          </a:p>
        </p:txBody>
      </p:sp>
      <p:sp>
        <p:nvSpPr>
          <p:cNvPr id="5" name="stage circle"/>
          <p:cNvSpPr/>
          <p:nvPr/>
        </p:nvSpPr>
        <p:spPr>
          <a:xfrm>
            <a:off x="982980" y="2011680"/>
            <a:ext cx="1097280" cy="1097280"/>
          </a:xfrm>
          <a:prstGeom prst="ellipse">
            <a:avLst/>
          </a:prstGeom>
          <a:solidFill>
            <a:srgbClr val="E3F6F4"/>
          </a:solidFill>
          <a:ln w="12700">
            <a:solidFill>
              <a:srgbClr val="E3F6F4"/>
            </a:solidFill>
            <a:prstDash val="solid"/>
          </a:ln>
        </p:spPr>
      </p:sp>
      <p:pic>
        <p:nvPicPr>
          <p:cNvPr id="6" name="Image 0" descr="Ingest icon"/>
          <p:cNvPicPr>
            <a:picLocks noChangeAspect="1"/>
          </p:cNvPicPr>
          <p:nvPr/>
        </p:nvPicPr>
        <p:blipFill>
          <a:blip r:embed="rId1"/>
          <a:stretch>
            <a:fillRect/>
          </a:stretch>
        </p:blipFill>
        <p:spPr>
          <a:xfrm>
            <a:off x="1239012" y="2267712"/>
            <a:ext cx="585216" cy="585216"/>
          </a:xfrm>
          <a:prstGeom prst="rect">
            <a:avLst/>
          </a:prstGeom>
        </p:spPr>
      </p:pic>
      <p:sp>
        <p:nvSpPr>
          <p:cNvPr id="7" name="connector"/>
          <p:cNvSpPr/>
          <p:nvPr/>
        </p:nvSpPr>
        <p:spPr>
          <a:xfrm>
            <a:off x="2189988" y="2560320"/>
            <a:ext cx="964692" cy="914"/>
          </a:xfrm>
          <a:prstGeom prst="line">
            <a:avLst/>
          </a:prstGeom>
          <a:noFill/>
          <a:ln w="25400">
            <a:solidFill>
              <a:srgbClr val="0E9F9A"/>
            </a:solidFill>
            <a:prstDash val="solid"/>
            <a:tailEnd type="triangle"/>
          </a:ln>
        </p:spPr>
      </p:sp>
      <p:sp>
        <p:nvSpPr>
          <p:cNvPr id="8" name="Text 5"/>
          <p:cNvSpPr txBox="1"/>
          <p:nvPr/>
        </p:nvSpPr>
        <p:spPr>
          <a:xfrm>
            <a:off x="548640" y="3291840"/>
            <a:ext cx="1965960" cy="365760"/>
          </a:xfrm>
          <a:prstGeom prst="rect">
            <a:avLst/>
          </a:prstGeom>
          <a:noFill/>
          <a:ln/>
        </p:spPr>
        <p:txBody>
          <a:bodyPr wrap="square" lIns="0" tIns="0" rIns="0" bIns="0" rtlCol="0" anchor="t"/>
          <a:lstStyle/>
          <a:p>
            <a:pPr algn="ctr" indent="0" marL="0">
              <a:buNone/>
            </a:pPr>
            <a:r>
              <a:rPr lang="en-US" sz="1800" b="1" dirty="0">
                <a:solidFill>
                  <a:srgbClr val="0F1E36"/>
                </a:solidFill>
              </a:rPr>
              <a:t>01  Ingest</a:t>
            </a:r>
            <a:endParaRPr lang="en-US" sz="1800" dirty="0"/>
          </a:p>
        </p:txBody>
      </p:sp>
      <p:sp>
        <p:nvSpPr>
          <p:cNvPr id="9" name="Text 6"/>
          <p:cNvSpPr txBox="1"/>
          <p:nvPr/>
        </p:nvSpPr>
        <p:spPr>
          <a:xfrm>
            <a:off x="594360" y="3703320"/>
            <a:ext cx="1874520" cy="1005840"/>
          </a:xfrm>
          <a:prstGeom prst="rect">
            <a:avLst/>
          </a:prstGeom>
          <a:noFill/>
          <a:ln/>
        </p:spPr>
        <p:txBody>
          <a:bodyPr wrap="square" lIns="0" tIns="0" rIns="0" bIns="0" rtlCol="0" anchor="t"/>
          <a:lstStyle/>
          <a:p>
            <a:pPr algn="ctr" indent="0" marL="0">
              <a:buNone/>
            </a:pPr>
            <a:r>
              <a:rPr lang="en-US" sz="1400" dirty="0">
                <a:solidFill>
                  <a:srgbClr val="4A5A70"/>
                </a:solidFill>
              </a:rPr>
              <a:t>Documents and records enter with full provenance tracking.</a:t>
            </a:r>
            <a:endParaRPr lang="en-US" sz="1400" dirty="0"/>
          </a:p>
        </p:txBody>
      </p:sp>
      <p:sp>
        <p:nvSpPr>
          <p:cNvPr id="10" name="stage circle"/>
          <p:cNvSpPr/>
          <p:nvPr/>
        </p:nvSpPr>
        <p:spPr>
          <a:xfrm>
            <a:off x="3264408" y="2011680"/>
            <a:ext cx="1097280" cy="1097280"/>
          </a:xfrm>
          <a:prstGeom prst="ellipse">
            <a:avLst/>
          </a:prstGeom>
          <a:solidFill>
            <a:srgbClr val="E3F6F4"/>
          </a:solidFill>
          <a:ln w="12700">
            <a:solidFill>
              <a:srgbClr val="E3F6F4"/>
            </a:solidFill>
            <a:prstDash val="solid"/>
          </a:ln>
        </p:spPr>
      </p:sp>
      <p:pic>
        <p:nvPicPr>
          <p:cNvPr id="11" name="Image 1" descr="Analyse icon"/>
          <p:cNvPicPr>
            <a:picLocks noChangeAspect="1"/>
          </p:cNvPicPr>
          <p:nvPr/>
        </p:nvPicPr>
        <p:blipFill>
          <a:blip r:embed="rId2"/>
          <a:stretch>
            <a:fillRect/>
          </a:stretch>
        </p:blipFill>
        <p:spPr>
          <a:xfrm>
            <a:off x="3520440" y="2267712"/>
            <a:ext cx="585216" cy="585216"/>
          </a:xfrm>
          <a:prstGeom prst="rect">
            <a:avLst/>
          </a:prstGeom>
        </p:spPr>
      </p:pic>
      <p:sp>
        <p:nvSpPr>
          <p:cNvPr id="12" name="connector"/>
          <p:cNvSpPr/>
          <p:nvPr/>
        </p:nvSpPr>
        <p:spPr>
          <a:xfrm>
            <a:off x="4471416" y="2560320"/>
            <a:ext cx="964692" cy="914"/>
          </a:xfrm>
          <a:prstGeom prst="line">
            <a:avLst/>
          </a:prstGeom>
          <a:noFill/>
          <a:ln w="25400">
            <a:solidFill>
              <a:srgbClr val="0E9F9A"/>
            </a:solidFill>
            <a:prstDash val="solid"/>
            <a:tailEnd type="triangle"/>
          </a:ln>
        </p:spPr>
      </p:sp>
      <p:sp>
        <p:nvSpPr>
          <p:cNvPr id="13" name="Text 9"/>
          <p:cNvSpPr txBox="1"/>
          <p:nvPr/>
        </p:nvSpPr>
        <p:spPr>
          <a:xfrm>
            <a:off x="2830068" y="3291840"/>
            <a:ext cx="1965960" cy="365760"/>
          </a:xfrm>
          <a:prstGeom prst="rect">
            <a:avLst/>
          </a:prstGeom>
          <a:noFill/>
          <a:ln/>
        </p:spPr>
        <p:txBody>
          <a:bodyPr wrap="square" lIns="0" tIns="0" rIns="0" bIns="0" rtlCol="0" anchor="t"/>
          <a:lstStyle/>
          <a:p>
            <a:pPr algn="ctr" indent="0" marL="0">
              <a:buNone/>
            </a:pPr>
            <a:r>
              <a:rPr lang="en-US" sz="1800" b="1" dirty="0">
                <a:solidFill>
                  <a:srgbClr val="0F1E36"/>
                </a:solidFill>
              </a:rPr>
              <a:t>02  Analyse</a:t>
            </a:r>
            <a:endParaRPr lang="en-US" sz="1800" dirty="0"/>
          </a:p>
        </p:txBody>
      </p:sp>
      <p:sp>
        <p:nvSpPr>
          <p:cNvPr id="14" name="Text 10"/>
          <p:cNvSpPr txBox="1"/>
          <p:nvPr/>
        </p:nvSpPr>
        <p:spPr>
          <a:xfrm>
            <a:off x="2875788" y="3703320"/>
            <a:ext cx="1874520" cy="1005840"/>
          </a:xfrm>
          <a:prstGeom prst="rect">
            <a:avLst/>
          </a:prstGeom>
          <a:noFill/>
          <a:ln/>
        </p:spPr>
        <p:txBody>
          <a:bodyPr wrap="square" lIns="0" tIns="0" rIns="0" bIns="0" rtlCol="0" anchor="t"/>
          <a:lstStyle/>
          <a:p>
            <a:pPr algn="ctr" indent="0" marL="0">
              <a:buNone/>
            </a:pPr>
            <a:r>
              <a:rPr lang="en-US" sz="1400" dirty="0">
                <a:solidFill>
                  <a:srgbClr val="4A5A70"/>
                </a:solidFill>
              </a:rPr>
              <a:t>AI finds patterns, flags deviations and maps observations to frameworks.</a:t>
            </a:r>
            <a:endParaRPr lang="en-US" sz="1400" dirty="0"/>
          </a:p>
        </p:txBody>
      </p:sp>
      <p:sp>
        <p:nvSpPr>
          <p:cNvPr id="15" name="stage circle"/>
          <p:cNvSpPr/>
          <p:nvPr/>
        </p:nvSpPr>
        <p:spPr>
          <a:xfrm>
            <a:off x="5545836" y="2011680"/>
            <a:ext cx="1097280" cy="1097280"/>
          </a:xfrm>
          <a:prstGeom prst="ellipse">
            <a:avLst/>
          </a:prstGeom>
          <a:solidFill>
            <a:srgbClr val="E3F6F4"/>
          </a:solidFill>
          <a:ln w="12700">
            <a:solidFill>
              <a:srgbClr val="E3F6F4"/>
            </a:solidFill>
            <a:prstDash val="solid"/>
          </a:ln>
        </p:spPr>
      </p:sp>
      <p:pic>
        <p:nvPicPr>
          <p:cNvPr id="16" name="Image 2" descr="Draft icon"/>
          <p:cNvPicPr>
            <a:picLocks noChangeAspect="1"/>
          </p:cNvPicPr>
          <p:nvPr/>
        </p:nvPicPr>
        <p:blipFill>
          <a:blip r:embed="rId3"/>
          <a:stretch>
            <a:fillRect/>
          </a:stretch>
        </p:blipFill>
        <p:spPr>
          <a:xfrm>
            <a:off x="5801868" y="2267712"/>
            <a:ext cx="585216" cy="585216"/>
          </a:xfrm>
          <a:prstGeom prst="rect">
            <a:avLst/>
          </a:prstGeom>
        </p:spPr>
      </p:pic>
      <p:sp>
        <p:nvSpPr>
          <p:cNvPr id="17" name="connector"/>
          <p:cNvSpPr/>
          <p:nvPr/>
        </p:nvSpPr>
        <p:spPr>
          <a:xfrm>
            <a:off x="6752844" y="2560320"/>
            <a:ext cx="964692" cy="914"/>
          </a:xfrm>
          <a:prstGeom prst="line">
            <a:avLst/>
          </a:prstGeom>
          <a:noFill/>
          <a:ln w="25400">
            <a:solidFill>
              <a:srgbClr val="0E9F9A"/>
            </a:solidFill>
            <a:prstDash val="solid"/>
            <a:tailEnd type="triangle"/>
          </a:ln>
        </p:spPr>
      </p:sp>
      <p:sp>
        <p:nvSpPr>
          <p:cNvPr id="18" name="Text 13"/>
          <p:cNvSpPr txBox="1"/>
          <p:nvPr/>
        </p:nvSpPr>
        <p:spPr>
          <a:xfrm>
            <a:off x="5111496" y="3291840"/>
            <a:ext cx="1965960" cy="365760"/>
          </a:xfrm>
          <a:prstGeom prst="rect">
            <a:avLst/>
          </a:prstGeom>
          <a:noFill/>
          <a:ln/>
        </p:spPr>
        <p:txBody>
          <a:bodyPr wrap="square" lIns="0" tIns="0" rIns="0" bIns="0" rtlCol="0" anchor="t"/>
          <a:lstStyle/>
          <a:p>
            <a:pPr algn="ctr" indent="0" marL="0">
              <a:buNone/>
            </a:pPr>
            <a:r>
              <a:rPr lang="en-US" sz="1800" b="1" dirty="0">
                <a:solidFill>
                  <a:srgbClr val="0F1E36"/>
                </a:solidFill>
              </a:rPr>
              <a:t>03  Draft</a:t>
            </a:r>
            <a:endParaRPr lang="en-US" sz="1800" dirty="0"/>
          </a:p>
        </p:txBody>
      </p:sp>
      <p:sp>
        <p:nvSpPr>
          <p:cNvPr id="19" name="Text 14"/>
          <p:cNvSpPr txBox="1"/>
          <p:nvPr/>
        </p:nvSpPr>
        <p:spPr>
          <a:xfrm>
            <a:off x="5157216" y="3703320"/>
            <a:ext cx="1874520" cy="1005840"/>
          </a:xfrm>
          <a:prstGeom prst="rect">
            <a:avLst/>
          </a:prstGeom>
          <a:noFill/>
          <a:ln/>
        </p:spPr>
        <p:txBody>
          <a:bodyPr wrap="square" lIns="0" tIns="0" rIns="0" bIns="0" rtlCol="0" anchor="t"/>
          <a:lstStyle/>
          <a:p>
            <a:pPr algn="ctr" indent="0" marL="0">
              <a:buNone/>
            </a:pPr>
            <a:r>
              <a:rPr lang="en-US" sz="1400" dirty="0">
                <a:solidFill>
                  <a:srgbClr val="4A5A70"/>
                </a:solidFill>
              </a:rPr>
              <a:t>Evidence-grounded responses, CAPA plans or SOP content.</a:t>
            </a:r>
            <a:endParaRPr lang="en-US" sz="1400" dirty="0"/>
          </a:p>
        </p:txBody>
      </p:sp>
      <p:sp>
        <p:nvSpPr>
          <p:cNvPr id="20" name="stage circle"/>
          <p:cNvSpPr/>
          <p:nvPr/>
        </p:nvSpPr>
        <p:spPr>
          <a:xfrm>
            <a:off x="7827264" y="2011680"/>
            <a:ext cx="1097280" cy="1097280"/>
          </a:xfrm>
          <a:prstGeom prst="ellipse">
            <a:avLst/>
          </a:prstGeom>
          <a:solidFill>
            <a:srgbClr val="0E9F9A"/>
          </a:solidFill>
          <a:ln w="12700">
            <a:solidFill>
              <a:srgbClr val="0E9F9A"/>
            </a:solidFill>
            <a:prstDash val="solid"/>
          </a:ln>
        </p:spPr>
      </p:sp>
      <p:pic>
        <p:nvPicPr>
          <p:cNvPr id="21" name="Image 3" descr="Review icon"/>
          <p:cNvPicPr>
            <a:picLocks noChangeAspect="1"/>
          </p:cNvPicPr>
          <p:nvPr/>
        </p:nvPicPr>
        <p:blipFill>
          <a:blip r:embed="rId4"/>
          <a:stretch>
            <a:fillRect/>
          </a:stretch>
        </p:blipFill>
        <p:spPr>
          <a:xfrm>
            <a:off x="8083296" y="2267712"/>
            <a:ext cx="585216" cy="585216"/>
          </a:xfrm>
          <a:prstGeom prst="rect">
            <a:avLst/>
          </a:prstGeom>
        </p:spPr>
      </p:pic>
      <p:sp>
        <p:nvSpPr>
          <p:cNvPr id="22" name="connector"/>
          <p:cNvSpPr/>
          <p:nvPr/>
        </p:nvSpPr>
        <p:spPr>
          <a:xfrm>
            <a:off x="9034272" y="2560320"/>
            <a:ext cx="964692" cy="914"/>
          </a:xfrm>
          <a:prstGeom prst="line">
            <a:avLst/>
          </a:prstGeom>
          <a:noFill/>
          <a:ln w="25400">
            <a:solidFill>
              <a:srgbClr val="0E9F9A"/>
            </a:solidFill>
            <a:prstDash val="solid"/>
            <a:tailEnd type="triangle"/>
          </a:ln>
        </p:spPr>
      </p:sp>
      <p:sp>
        <p:nvSpPr>
          <p:cNvPr id="23" name="Text 17"/>
          <p:cNvSpPr txBox="1"/>
          <p:nvPr/>
        </p:nvSpPr>
        <p:spPr>
          <a:xfrm>
            <a:off x="7392924" y="3291840"/>
            <a:ext cx="1965960" cy="365760"/>
          </a:xfrm>
          <a:prstGeom prst="rect">
            <a:avLst/>
          </a:prstGeom>
          <a:noFill/>
          <a:ln/>
        </p:spPr>
        <p:txBody>
          <a:bodyPr wrap="square" lIns="0" tIns="0" rIns="0" bIns="0" rtlCol="0" anchor="t"/>
          <a:lstStyle/>
          <a:p>
            <a:pPr algn="ctr" indent="0" marL="0">
              <a:buNone/>
            </a:pPr>
            <a:r>
              <a:rPr lang="en-US" sz="1800" b="1" dirty="0">
                <a:solidFill>
                  <a:srgbClr val="0E9F9A"/>
                </a:solidFill>
              </a:rPr>
              <a:t>04  Review</a:t>
            </a:r>
            <a:endParaRPr lang="en-US" sz="1800" dirty="0"/>
          </a:p>
        </p:txBody>
      </p:sp>
      <p:sp>
        <p:nvSpPr>
          <p:cNvPr id="24" name="Text 18"/>
          <p:cNvSpPr txBox="1"/>
          <p:nvPr/>
        </p:nvSpPr>
        <p:spPr>
          <a:xfrm>
            <a:off x="7438644" y="3703320"/>
            <a:ext cx="1874520" cy="1005840"/>
          </a:xfrm>
          <a:prstGeom prst="rect">
            <a:avLst/>
          </a:prstGeom>
          <a:noFill/>
          <a:ln/>
        </p:spPr>
        <p:txBody>
          <a:bodyPr wrap="square" lIns="0" tIns="0" rIns="0" bIns="0" rtlCol="0" anchor="t"/>
          <a:lstStyle/>
          <a:p>
            <a:pPr algn="ctr" indent="0" marL="0">
              <a:buNone/>
            </a:pPr>
            <a:r>
              <a:rPr lang="en-US" sz="1400" dirty="0">
                <a:solidFill>
                  <a:srgbClr val="4A5A70"/>
                </a:solidFill>
              </a:rPr>
              <a:t>Qualified people review, edit and approve every output.</a:t>
            </a:r>
            <a:endParaRPr lang="en-US" sz="1400" dirty="0"/>
          </a:p>
        </p:txBody>
      </p:sp>
      <p:sp>
        <p:nvSpPr>
          <p:cNvPr id="25" name="stage circle"/>
          <p:cNvSpPr/>
          <p:nvPr/>
        </p:nvSpPr>
        <p:spPr>
          <a:xfrm>
            <a:off x="10108692" y="2011680"/>
            <a:ext cx="1097280" cy="1097280"/>
          </a:xfrm>
          <a:prstGeom prst="ellipse">
            <a:avLst/>
          </a:prstGeom>
          <a:solidFill>
            <a:srgbClr val="E3F6F4"/>
          </a:solidFill>
          <a:ln w="12700">
            <a:solidFill>
              <a:srgbClr val="E3F6F4"/>
            </a:solidFill>
            <a:prstDash val="solid"/>
          </a:ln>
        </p:spPr>
      </p:sp>
      <p:pic>
        <p:nvPicPr>
          <p:cNvPr id="26" name="Image 4" descr="Archive icon"/>
          <p:cNvPicPr>
            <a:picLocks noChangeAspect="1"/>
          </p:cNvPicPr>
          <p:nvPr/>
        </p:nvPicPr>
        <p:blipFill>
          <a:blip r:embed="rId5"/>
          <a:stretch>
            <a:fillRect/>
          </a:stretch>
        </p:blipFill>
        <p:spPr>
          <a:xfrm>
            <a:off x="10364724" y="2267712"/>
            <a:ext cx="585216" cy="585216"/>
          </a:xfrm>
          <a:prstGeom prst="rect">
            <a:avLst/>
          </a:prstGeom>
        </p:spPr>
      </p:pic>
      <p:sp>
        <p:nvSpPr>
          <p:cNvPr id="27" name="Text 20"/>
          <p:cNvSpPr txBox="1"/>
          <p:nvPr/>
        </p:nvSpPr>
        <p:spPr>
          <a:xfrm>
            <a:off x="9674352" y="3291840"/>
            <a:ext cx="1965960" cy="365760"/>
          </a:xfrm>
          <a:prstGeom prst="rect">
            <a:avLst/>
          </a:prstGeom>
          <a:noFill/>
          <a:ln/>
        </p:spPr>
        <p:txBody>
          <a:bodyPr wrap="square" lIns="0" tIns="0" rIns="0" bIns="0" rtlCol="0" anchor="t"/>
          <a:lstStyle/>
          <a:p>
            <a:pPr algn="ctr" indent="0" marL="0">
              <a:buNone/>
            </a:pPr>
            <a:r>
              <a:rPr lang="en-US" sz="1800" b="1" dirty="0">
                <a:solidFill>
                  <a:srgbClr val="0F1E36"/>
                </a:solidFill>
              </a:rPr>
              <a:t>05  Archive</a:t>
            </a:r>
            <a:endParaRPr lang="en-US" sz="1800" dirty="0"/>
          </a:p>
        </p:txBody>
      </p:sp>
      <p:sp>
        <p:nvSpPr>
          <p:cNvPr id="28" name="Text 21"/>
          <p:cNvSpPr txBox="1"/>
          <p:nvPr/>
        </p:nvSpPr>
        <p:spPr>
          <a:xfrm>
            <a:off x="9720072" y="3703320"/>
            <a:ext cx="1874520" cy="1005840"/>
          </a:xfrm>
          <a:prstGeom prst="rect">
            <a:avLst/>
          </a:prstGeom>
          <a:noFill/>
          <a:ln/>
        </p:spPr>
        <p:txBody>
          <a:bodyPr wrap="square" lIns="0" tIns="0" rIns="0" bIns="0" rtlCol="0" anchor="t"/>
          <a:lstStyle/>
          <a:p>
            <a:pPr algn="ctr" indent="0" marL="0">
              <a:buNone/>
            </a:pPr>
            <a:r>
              <a:rPr lang="en-US" sz="1400" dirty="0">
                <a:solidFill>
                  <a:srgbClr val="4A5A70"/>
                </a:solidFill>
              </a:rPr>
              <a:t>Approved outputs stored with a full audit trail.</a:t>
            </a:r>
            <a:endParaRPr lang="en-US" sz="1400" dirty="0"/>
          </a:p>
        </p:txBody>
      </p:sp>
      <p:sp>
        <p:nvSpPr>
          <p:cNvPr id="29" name="card"/>
          <p:cNvSpPr/>
          <p:nvPr/>
        </p:nvSpPr>
        <p:spPr>
          <a:xfrm>
            <a:off x="548640" y="5074920"/>
            <a:ext cx="11091672" cy="777240"/>
          </a:xfrm>
          <a:prstGeom prst="roundRect">
            <a:avLst>
              <a:gd name="adj" fmla="val 14118"/>
            </a:avLst>
          </a:prstGeom>
          <a:solidFill>
            <a:srgbClr val="F2F6FA"/>
          </a:solidFill>
          <a:ln w="12700">
            <a:solidFill>
              <a:srgbClr val="F2F6FA"/>
            </a:solidFill>
            <a:prstDash val="solid"/>
          </a:ln>
        </p:spPr>
      </p:sp>
      <p:sp>
        <p:nvSpPr>
          <p:cNvPr id="30" name="Text 23"/>
          <p:cNvSpPr txBox="1"/>
          <p:nvPr/>
        </p:nvSpPr>
        <p:spPr>
          <a:xfrm>
            <a:off x="822960" y="5074920"/>
            <a:ext cx="10607040" cy="777240"/>
          </a:xfrm>
          <a:prstGeom prst="rect">
            <a:avLst/>
          </a:prstGeom>
          <a:noFill/>
          <a:ln/>
        </p:spPr>
        <p:txBody>
          <a:bodyPr wrap="square" lIns="0" tIns="0" rIns="0" bIns="0" rtlCol="0" anchor="ctr"/>
          <a:lstStyle/>
          <a:p>
            <a:pPr indent="0" marL="0">
              <a:buNone/>
            </a:pPr>
            <a:r>
              <a:rPr lang="en-US" sz="1300" dirty="0">
                <a:solidFill>
                  <a:srgbClr val="4A5A70"/>
                </a:solidFill>
              </a:rPr>
              <a:t>All AI outputs are drafts that need final review by qualified personnel. No diagnosis, compliance guarantee or automated decision-making is implied.</a:t>
            </a:r>
            <a:endParaRPr lang="en-US" sz="13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FLAGSHIP · HEALTHCARE AI</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MENNIE: healthcare that listens</a:t>
            </a:r>
            <a:endParaRPr lang="en-US" sz="3200" dirty="0"/>
          </a:p>
        </p:txBody>
      </p:sp>
      <p:pic>
        <p:nvPicPr>
          <p:cNvPr id="4" name="Image 0" descr="Illustration of the MENNIE voice-first kiosk with a phone reminder and a clinician summary card"/>
          <p:cNvPicPr>
            <a:picLocks noChangeAspect="1"/>
          </p:cNvPicPr>
          <p:nvPr/>
        </p:nvPicPr>
        <p:blipFill>
          <a:blip r:embed="rId1"/>
          <a:stretch>
            <a:fillRect/>
          </a:stretch>
        </p:blipFill>
        <p:spPr>
          <a:xfrm>
            <a:off x="640080" y="1463040"/>
            <a:ext cx="4206240" cy="4622156"/>
          </a:xfrm>
          <a:prstGeom prst="rect">
            <a:avLst/>
          </a:prstGeom>
        </p:spPr>
      </p:pic>
      <p:sp>
        <p:nvSpPr>
          <p:cNvPr id="5" name="Text 2"/>
          <p:cNvSpPr txBox="1"/>
          <p:nvPr/>
        </p:nvSpPr>
        <p:spPr>
          <a:xfrm>
            <a:off x="5349240" y="1481328"/>
            <a:ext cx="6263640" cy="960120"/>
          </a:xfrm>
          <a:prstGeom prst="rect">
            <a:avLst/>
          </a:prstGeom>
          <a:noFill/>
          <a:ln/>
        </p:spPr>
        <p:txBody>
          <a:bodyPr wrap="square" lIns="0" tIns="0" rIns="0" bIns="0" rtlCol="0" anchor="t"/>
          <a:lstStyle/>
          <a:p>
            <a:pPr indent="0" marL="0">
              <a:buNone/>
            </a:pPr>
            <a:r>
              <a:rPr lang="en-US" sz="1500" dirty="0">
                <a:solidFill>
                  <a:srgbClr val="4A5A70"/>
                </a:solidFill>
              </a:rPr>
              <a:t>Medical Empowerment and Neural Navigation Intelligence Engine — a voice-first assistant that meets patients at the door, the kiosk or on their phone, and hands clinicians a clear, structured picture.</a:t>
            </a:r>
            <a:endParaRPr lang="en-US" sz="1500" dirty="0"/>
          </a:p>
        </p:txBody>
      </p:sp>
      <p:sp>
        <p:nvSpPr>
          <p:cNvPr id="6" name="card"/>
          <p:cNvSpPr/>
          <p:nvPr/>
        </p:nvSpPr>
        <p:spPr>
          <a:xfrm>
            <a:off x="5349240" y="2651760"/>
            <a:ext cx="3017520" cy="1371600"/>
          </a:xfrm>
          <a:prstGeom prst="roundRect">
            <a:avLst>
              <a:gd name="adj" fmla="val 8000"/>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7" name="icon circle"/>
          <p:cNvSpPr/>
          <p:nvPr/>
        </p:nvSpPr>
        <p:spPr>
          <a:xfrm>
            <a:off x="5550408" y="2852928"/>
            <a:ext cx="457200" cy="457200"/>
          </a:xfrm>
          <a:prstGeom prst="ellipse">
            <a:avLst/>
          </a:prstGeom>
          <a:solidFill>
            <a:srgbClr val="E3F6F4"/>
          </a:solidFill>
          <a:ln w="12700">
            <a:solidFill>
              <a:srgbClr val="E3F6F4"/>
            </a:solidFill>
            <a:prstDash val="solid"/>
          </a:ln>
        </p:spPr>
      </p:sp>
      <p:pic>
        <p:nvPicPr>
          <p:cNvPr id="8" name="Image 1" descr="Mic icon"/>
          <p:cNvPicPr>
            <a:picLocks noChangeAspect="1"/>
          </p:cNvPicPr>
          <p:nvPr/>
        </p:nvPicPr>
        <p:blipFill>
          <a:blip r:embed="rId2"/>
          <a:stretch>
            <a:fillRect/>
          </a:stretch>
        </p:blipFill>
        <p:spPr>
          <a:xfrm>
            <a:off x="5650992" y="2953512"/>
            <a:ext cx="256032" cy="256032"/>
          </a:xfrm>
          <a:prstGeom prst="rect">
            <a:avLst/>
          </a:prstGeom>
        </p:spPr>
      </p:pic>
      <p:sp>
        <p:nvSpPr>
          <p:cNvPr id="9" name="Text 5"/>
          <p:cNvSpPr txBox="1"/>
          <p:nvPr/>
        </p:nvSpPr>
        <p:spPr>
          <a:xfrm>
            <a:off x="6126480" y="2852928"/>
            <a:ext cx="2148840" cy="457200"/>
          </a:xfrm>
          <a:prstGeom prst="rect">
            <a:avLst/>
          </a:prstGeom>
          <a:noFill/>
          <a:ln/>
        </p:spPr>
        <p:txBody>
          <a:bodyPr wrap="square" lIns="0" tIns="0" rIns="0" bIns="0" rtlCol="0" anchor="ctr"/>
          <a:lstStyle/>
          <a:p>
            <a:pPr indent="0" marL="0">
              <a:buNone/>
            </a:pPr>
            <a:r>
              <a:rPr lang="en-US" sz="1500" b="1" dirty="0">
                <a:solidFill>
                  <a:srgbClr val="0F1E36"/>
                </a:solidFill>
              </a:rPr>
              <a:t>Voice-first intake</a:t>
            </a:r>
            <a:endParaRPr lang="en-US" sz="1500" dirty="0"/>
          </a:p>
        </p:txBody>
      </p:sp>
      <p:sp>
        <p:nvSpPr>
          <p:cNvPr id="10" name="Text 6"/>
          <p:cNvSpPr txBox="1"/>
          <p:nvPr/>
        </p:nvSpPr>
        <p:spPr>
          <a:xfrm>
            <a:off x="5550408" y="3383280"/>
            <a:ext cx="2697480" cy="594360"/>
          </a:xfrm>
          <a:prstGeom prst="rect">
            <a:avLst/>
          </a:prstGeom>
          <a:noFill/>
          <a:ln/>
        </p:spPr>
        <p:txBody>
          <a:bodyPr wrap="square" lIns="0" tIns="0" rIns="0" bIns="0" rtlCol="0" anchor="t"/>
          <a:lstStyle/>
          <a:p>
            <a:pPr indent="0" marL="0">
              <a:buNone/>
            </a:pPr>
            <a:r>
              <a:rPr lang="en-US" sz="1200" dirty="0">
                <a:solidFill>
                  <a:srgbClr val="4A5A70"/>
                </a:solidFill>
              </a:rPr>
              <a:t>Conversational symptom intake — kiosk, mobile or in person, in multiple languages.</a:t>
            </a:r>
            <a:endParaRPr lang="en-US" sz="1200" dirty="0"/>
          </a:p>
        </p:txBody>
      </p:sp>
      <p:sp>
        <p:nvSpPr>
          <p:cNvPr id="11" name="card"/>
          <p:cNvSpPr/>
          <p:nvPr/>
        </p:nvSpPr>
        <p:spPr>
          <a:xfrm>
            <a:off x="8549640" y="2651760"/>
            <a:ext cx="3017520" cy="1371600"/>
          </a:xfrm>
          <a:prstGeom prst="roundRect">
            <a:avLst>
              <a:gd name="adj" fmla="val 8000"/>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2" name="icon circle"/>
          <p:cNvSpPr/>
          <p:nvPr/>
        </p:nvSpPr>
        <p:spPr>
          <a:xfrm>
            <a:off x="8750808" y="2852928"/>
            <a:ext cx="457200" cy="457200"/>
          </a:xfrm>
          <a:prstGeom prst="ellipse">
            <a:avLst/>
          </a:prstGeom>
          <a:solidFill>
            <a:srgbClr val="E3F6F4"/>
          </a:solidFill>
          <a:ln w="12700">
            <a:solidFill>
              <a:srgbClr val="E3F6F4"/>
            </a:solidFill>
            <a:prstDash val="solid"/>
          </a:ln>
        </p:spPr>
      </p:sp>
      <p:pic>
        <p:nvPicPr>
          <p:cNvPr id="13" name="Image 2" descr="Route icon"/>
          <p:cNvPicPr>
            <a:picLocks noChangeAspect="1"/>
          </p:cNvPicPr>
          <p:nvPr/>
        </p:nvPicPr>
        <p:blipFill>
          <a:blip r:embed="rId3"/>
          <a:stretch>
            <a:fillRect/>
          </a:stretch>
        </p:blipFill>
        <p:spPr>
          <a:xfrm>
            <a:off x="8851392" y="2953512"/>
            <a:ext cx="256032" cy="256032"/>
          </a:xfrm>
          <a:prstGeom prst="rect">
            <a:avLst/>
          </a:prstGeom>
        </p:spPr>
      </p:pic>
      <p:sp>
        <p:nvSpPr>
          <p:cNvPr id="14" name="Text 9"/>
          <p:cNvSpPr txBox="1"/>
          <p:nvPr/>
        </p:nvSpPr>
        <p:spPr>
          <a:xfrm>
            <a:off x="9326880" y="2852928"/>
            <a:ext cx="2148840" cy="457200"/>
          </a:xfrm>
          <a:prstGeom prst="rect">
            <a:avLst/>
          </a:prstGeom>
          <a:noFill/>
          <a:ln/>
        </p:spPr>
        <p:txBody>
          <a:bodyPr wrap="square" lIns="0" tIns="0" rIns="0" bIns="0" rtlCol="0" anchor="ctr"/>
          <a:lstStyle/>
          <a:p>
            <a:pPr indent="0" marL="0">
              <a:buNone/>
            </a:pPr>
            <a:r>
              <a:rPr lang="en-US" sz="1500" b="1" dirty="0">
                <a:solidFill>
                  <a:srgbClr val="0F1E36"/>
                </a:solidFill>
              </a:rPr>
              <a:t>Doctor matching support</a:t>
            </a:r>
            <a:endParaRPr lang="en-US" sz="1500" dirty="0"/>
          </a:p>
        </p:txBody>
      </p:sp>
      <p:sp>
        <p:nvSpPr>
          <p:cNvPr id="15" name="Text 10"/>
          <p:cNvSpPr txBox="1"/>
          <p:nvPr/>
        </p:nvSpPr>
        <p:spPr>
          <a:xfrm>
            <a:off x="8750808" y="3383280"/>
            <a:ext cx="2697480" cy="594360"/>
          </a:xfrm>
          <a:prstGeom prst="rect">
            <a:avLst/>
          </a:prstGeom>
          <a:noFill/>
          <a:ln/>
        </p:spPr>
        <p:txBody>
          <a:bodyPr wrap="square" lIns="0" tIns="0" rIns="0" bIns="0" rtlCol="0" anchor="t"/>
          <a:lstStyle/>
          <a:p>
            <a:pPr indent="0" marL="0">
              <a:buNone/>
            </a:pPr>
            <a:r>
              <a:rPr lang="en-US" sz="1200" dirty="0">
                <a:solidFill>
                  <a:srgbClr val="4A5A70"/>
                </a:solidFill>
              </a:rPr>
              <a:t>Routes patients to the right specialty and the right appointment.</a:t>
            </a:r>
            <a:endParaRPr lang="en-US" sz="1200" dirty="0"/>
          </a:p>
        </p:txBody>
      </p:sp>
      <p:sp>
        <p:nvSpPr>
          <p:cNvPr id="16" name="card"/>
          <p:cNvSpPr/>
          <p:nvPr/>
        </p:nvSpPr>
        <p:spPr>
          <a:xfrm>
            <a:off x="5349240" y="4187952"/>
            <a:ext cx="3017520" cy="1371600"/>
          </a:xfrm>
          <a:prstGeom prst="roundRect">
            <a:avLst>
              <a:gd name="adj" fmla="val 8000"/>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7" name="icon circle"/>
          <p:cNvSpPr/>
          <p:nvPr/>
        </p:nvSpPr>
        <p:spPr>
          <a:xfrm>
            <a:off x="5550408" y="4389120"/>
            <a:ext cx="457200" cy="457200"/>
          </a:xfrm>
          <a:prstGeom prst="ellipse">
            <a:avLst/>
          </a:prstGeom>
          <a:solidFill>
            <a:srgbClr val="E3F6F4"/>
          </a:solidFill>
          <a:ln w="12700">
            <a:solidFill>
              <a:srgbClr val="E3F6F4"/>
            </a:solidFill>
            <a:prstDash val="solid"/>
          </a:ln>
        </p:spPr>
      </p:sp>
      <p:pic>
        <p:nvPicPr>
          <p:cNvPr id="18" name="Image 3" descr="Bell icon"/>
          <p:cNvPicPr>
            <a:picLocks noChangeAspect="1"/>
          </p:cNvPicPr>
          <p:nvPr/>
        </p:nvPicPr>
        <p:blipFill>
          <a:blip r:embed="rId4"/>
          <a:stretch>
            <a:fillRect/>
          </a:stretch>
        </p:blipFill>
        <p:spPr>
          <a:xfrm>
            <a:off x="5650992" y="4489704"/>
            <a:ext cx="256032" cy="256032"/>
          </a:xfrm>
          <a:prstGeom prst="rect">
            <a:avLst/>
          </a:prstGeom>
        </p:spPr>
      </p:pic>
      <p:sp>
        <p:nvSpPr>
          <p:cNvPr id="19" name="Text 13"/>
          <p:cNvSpPr txBox="1"/>
          <p:nvPr/>
        </p:nvSpPr>
        <p:spPr>
          <a:xfrm>
            <a:off x="6126480" y="4389120"/>
            <a:ext cx="2148840" cy="457200"/>
          </a:xfrm>
          <a:prstGeom prst="rect">
            <a:avLst/>
          </a:prstGeom>
          <a:noFill/>
          <a:ln/>
        </p:spPr>
        <p:txBody>
          <a:bodyPr wrap="square" lIns="0" tIns="0" rIns="0" bIns="0" rtlCol="0" anchor="ctr"/>
          <a:lstStyle/>
          <a:p>
            <a:pPr indent="0" marL="0">
              <a:buNone/>
            </a:pPr>
            <a:r>
              <a:rPr lang="en-US" sz="1500" b="1" dirty="0">
                <a:solidFill>
                  <a:srgbClr val="0F1E36"/>
                </a:solidFill>
              </a:rPr>
              <a:t>Smart reminders</a:t>
            </a:r>
            <a:endParaRPr lang="en-US" sz="1500" dirty="0"/>
          </a:p>
        </p:txBody>
      </p:sp>
      <p:sp>
        <p:nvSpPr>
          <p:cNvPr id="20" name="Text 14"/>
          <p:cNvSpPr txBox="1"/>
          <p:nvPr/>
        </p:nvSpPr>
        <p:spPr>
          <a:xfrm>
            <a:off x="5550408" y="4919472"/>
            <a:ext cx="2697480" cy="594360"/>
          </a:xfrm>
          <a:prstGeom prst="rect">
            <a:avLst/>
          </a:prstGeom>
          <a:noFill/>
          <a:ln/>
        </p:spPr>
        <p:txBody>
          <a:bodyPr wrap="square" lIns="0" tIns="0" rIns="0" bIns="0" rtlCol="0" anchor="t"/>
          <a:lstStyle/>
          <a:p>
            <a:pPr indent="0" marL="0">
              <a:buNone/>
            </a:pPr>
            <a:r>
              <a:rPr lang="en-US" sz="1200" dirty="0">
                <a:solidFill>
                  <a:srgbClr val="4A5A70"/>
                </a:solidFill>
              </a:rPr>
              <a:t>Medication and follow-up nudges that keep care plans on track.</a:t>
            </a:r>
            <a:endParaRPr lang="en-US" sz="1200" dirty="0"/>
          </a:p>
        </p:txBody>
      </p:sp>
      <p:sp>
        <p:nvSpPr>
          <p:cNvPr id="21" name="card"/>
          <p:cNvSpPr/>
          <p:nvPr/>
        </p:nvSpPr>
        <p:spPr>
          <a:xfrm>
            <a:off x="8549640" y="4187952"/>
            <a:ext cx="3017520" cy="1371600"/>
          </a:xfrm>
          <a:prstGeom prst="roundRect">
            <a:avLst>
              <a:gd name="adj" fmla="val 8000"/>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2" name="icon circle"/>
          <p:cNvSpPr/>
          <p:nvPr/>
        </p:nvSpPr>
        <p:spPr>
          <a:xfrm>
            <a:off x="8750808" y="4389120"/>
            <a:ext cx="457200" cy="457200"/>
          </a:xfrm>
          <a:prstGeom prst="ellipse">
            <a:avLst/>
          </a:prstGeom>
          <a:solidFill>
            <a:srgbClr val="E3F6F4"/>
          </a:solidFill>
          <a:ln w="12700">
            <a:solidFill>
              <a:srgbClr val="E3F6F4"/>
            </a:solidFill>
            <a:prstDash val="solid"/>
          </a:ln>
        </p:spPr>
      </p:sp>
      <p:pic>
        <p:nvPicPr>
          <p:cNvPr id="23" name="Image 4" descr="Stethoscope icon"/>
          <p:cNvPicPr>
            <a:picLocks noChangeAspect="1"/>
          </p:cNvPicPr>
          <p:nvPr/>
        </p:nvPicPr>
        <p:blipFill>
          <a:blip r:embed="rId5"/>
          <a:stretch>
            <a:fillRect/>
          </a:stretch>
        </p:blipFill>
        <p:spPr>
          <a:xfrm>
            <a:off x="8851392" y="4489704"/>
            <a:ext cx="256032" cy="256032"/>
          </a:xfrm>
          <a:prstGeom prst="rect">
            <a:avLst/>
          </a:prstGeom>
        </p:spPr>
      </p:pic>
      <p:sp>
        <p:nvSpPr>
          <p:cNvPr id="24" name="Text 17"/>
          <p:cNvSpPr txBox="1"/>
          <p:nvPr/>
        </p:nvSpPr>
        <p:spPr>
          <a:xfrm>
            <a:off x="9326880" y="4389120"/>
            <a:ext cx="2148840" cy="457200"/>
          </a:xfrm>
          <a:prstGeom prst="rect">
            <a:avLst/>
          </a:prstGeom>
          <a:noFill/>
          <a:ln/>
        </p:spPr>
        <p:txBody>
          <a:bodyPr wrap="square" lIns="0" tIns="0" rIns="0" bIns="0" rtlCol="0" anchor="ctr"/>
          <a:lstStyle/>
          <a:p>
            <a:pPr indent="0" marL="0">
              <a:buNone/>
            </a:pPr>
            <a:r>
              <a:rPr lang="en-US" sz="1500" b="1" dirty="0">
                <a:solidFill>
                  <a:srgbClr val="0F1E36"/>
                </a:solidFill>
              </a:rPr>
              <a:t>Clinician-ready summaries</a:t>
            </a:r>
            <a:endParaRPr lang="en-US" sz="1500" dirty="0"/>
          </a:p>
        </p:txBody>
      </p:sp>
      <p:sp>
        <p:nvSpPr>
          <p:cNvPr id="25" name="Text 18"/>
          <p:cNvSpPr txBox="1"/>
          <p:nvPr/>
        </p:nvSpPr>
        <p:spPr>
          <a:xfrm>
            <a:off x="8750808" y="4919472"/>
            <a:ext cx="2697480" cy="594360"/>
          </a:xfrm>
          <a:prstGeom prst="rect">
            <a:avLst/>
          </a:prstGeom>
          <a:noFill/>
          <a:ln/>
        </p:spPr>
        <p:txBody>
          <a:bodyPr wrap="square" lIns="0" tIns="0" rIns="0" bIns="0" rtlCol="0" anchor="t"/>
          <a:lstStyle/>
          <a:p>
            <a:pPr indent="0" marL="0">
              <a:buNone/>
            </a:pPr>
            <a:r>
              <a:rPr lang="en-US" sz="1200" dirty="0">
                <a:solidFill>
                  <a:srgbClr val="4A5A70"/>
                </a:solidFill>
              </a:rPr>
              <a:t>Consultations start with context, not questions.</a:t>
            </a:r>
            <a:endParaRPr lang="en-US" sz="1200" dirty="0"/>
          </a:p>
        </p:txBody>
      </p:sp>
      <p:sp>
        <p:nvSpPr>
          <p:cNvPr id="26" name="Text 19"/>
          <p:cNvSpPr txBox="1"/>
          <p:nvPr/>
        </p:nvSpPr>
        <p:spPr>
          <a:xfrm>
            <a:off x="5349240" y="5760720"/>
            <a:ext cx="6263640" cy="365760"/>
          </a:xfrm>
          <a:prstGeom prst="rect">
            <a:avLst/>
          </a:prstGeom>
          <a:noFill/>
          <a:ln/>
        </p:spPr>
        <p:txBody>
          <a:bodyPr wrap="square" lIns="0" tIns="0" rIns="0" bIns="0" rtlCol="0" anchor="t"/>
          <a:lstStyle/>
          <a:p>
            <a:pPr indent="0" marL="0">
              <a:buNone/>
            </a:pPr>
            <a:r>
              <a:rPr lang="en-US" sz="1100" i="1" dirty="0">
                <a:solidFill>
                  <a:srgbClr val="7A889B"/>
                </a:solidFill>
              </a:rPr>
              <a:t>MENNIE supports care workflows under clinical oversight. It does not diagnose, treat or replace medical professionals.</a:t>
            </a:r>
            <a:endParaRPr lang="en-US" sz="11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MENNIE · DEPLOYMENT</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A staged path from pilot to institution</a:t>
            </a:r>
            <a:endParaRPr lang="en-US" sz="3200" dirty="0"/>
          </a:p>
        </p:txBody>
      </p:sp>
      <p:sp>
        <p:nvSpPr>
          <p:cNvPr id="4" name="phase chevron"/>
          <p:cNvSpPr/>
          <p:nvPr/>
        </p:nvSpPr>
        <p:spPr>
          <a:xfrm>
            <a:off x="548640" y="1600200"/>
            <a:ext cx="3511296" cy="640080"/>
          </a:xfrm>
          <a:prstGeom prst="chevron">
            <a:avLst/>
          </a:prstGeom>
          <a:solidFill>
            <a:srgbClr val="0E9F9A"/>
          </a:solidFill>
          <a:ln w="12700">
            <a:solidFill>
              <a:srgbClr val="FFFFFF"/>
            </a:solidFill>
            <a:prstDash val="solid"/>
          </a:ln>
        </p:spPr>
      </p:sp>
      <p:sp>
        <p:nvSpPr>
          <p:cNvPr id="5" name="Text 3"/>
          <p:cNvSpPr txBox="1"/>
          <p:nvPr/>
        </p:nvSpPr>
        <p:spPr>
          <a:xfrm>
            <a:off x="960120" y="1600200"/>
            <a:ext cx="2688336" cy="640080"/>
          </a:xfrm>
          <a:prstGeom prst="rect">
            <a:avLst/>
          </a:prstGeom>
          <a:noFill/>
          <a:ln/>
        </p:spPr>
        <p:txBody>
          <a:bodyPr wrap="square" lIns="0" tIns="0" rIns="0" bIns="0" rtlCol="0" anchor="ctr"/>
          <a:lstStyle/>
          <a:p>
            <a:pPr indent="0" marL="0">
              <a:buNone/>
            </a:pPr>
            <a:r>
              <a:rPr lang="en-US" sz="1500" b="1" dirty="0">
                <a:solidFill>
                  <a:srgbClr val="FFFFFF"/>
                </a:solidFill>
              </a:rPr>
              <a:t>PHASE 1  ·  Private beta</a:t>
            </a:r>
            <a:endParaRPr lang="en-US" sz="1500" dirty="0"/>
          </a:p>
        </p:txBody>
      </p:sp>
      <p:sp>
        <p:nvSpPr>
          <p:cNvPr id="6" name="Text 4"/>
          <p:cNvSpPr txBox="1"/>
          <p:nvPr/>
        </p:nvSpPr>
        <p:spPr>
          <a:xfrm>
            <a:off x="640080" y="2377440"/>
            <a:ext cx="3236976" cy="822960"/>
          </a:xfrm>
          <a:prstGeom prst="rect">
            <a:avLst/>
          </a:prstGeom>
          <a:noFill/>
          <a:ln/>
        </p:spPr>
        <p:txBody>
          <a:bodyPr wrap="square" lIns="0" tIns="0" rIns="0" bIns="0" rtlCol="0" anchor="t"/>
          <a:lstStyle/>
          <a:p>
            <a:pPr indent="0" marL="0">
              <a:buNone/>
            </a:pPr>
            <a:r>
              <a:rPr lang="en-US" sz="1400" dirty="0">
                <a:solidFill>
                  <a:srgbClr val="4A5A70"/>
                </a:solidFill>
              </a:rPr>
              <a:t>Select healthcare partners; real-world workflow testing under close clinical supervision.</a:t>
            </a:r>
            <a:endParaRPr lang="en-US" sz="1400" dirty="0"/>
          </a:p>
        </p:txBody>
      </p:sp>
      <p:sp>
        <p:nvSpPr>
          <p:cNvPr id="7" name="phase chevron"/>
          <p:cNvSpPr/>
          <p:nvPr/>
        </p:nvSpPr>
        <p:spPr>
          <a:xfrm>
            <a:off x="4334256" y="1600200"/>
            <a:ext cx="3511296" cy="640080"/>
          </a:xfrm>
          <a:prstGeom prst="chevron">
            <a:avLst/>
          </a:prstGeom>
          <a:solidFill>
            <a:srgbClr val="5FC3BE"/>
          </a:solidFill>
          <a:ln w="12700">
            <a:solidFill>
              <a:srgbClr val="FFFFFF"/>
            </a:solidFill>
            <a:prstDash val="solid"/>
          </a:ln>
        </p:spPr>
      </p:sp>
      <p:sp>
        <p:nvSpPr>
          <p:cNvPr id="8" name="Text 6"/>
          <p:cNvSpPr txBox="1"/>
          <p:nvPr/>
        </p:nvSpPr>
        <p:spPr>
          <a:xfrm>
            <a:off x="4745736" y="1600200"/>
            <a:ext cx="2688336" cy="640080"/>
          </a:xfrm>
          <a:prstGeom prst="rect">
            <a:avLst/>
          </a:prstGeom>
          <a:noFill/>
          <a:ln/>
        </p:spPr>
        <p:txBody>
          <a:bodyPr wrap="square" lIns="0" tIns="0" rIns="0" bIns="0" rtlCol="0" anchor="ctr"/>
          <a:lstStyle/>
          <a:p>
            <a:pPr indent="0" marL="0">
              <a:buNone/>
            </a:pPr>
            <a:r>
              <a:rPr lang="en-US" sz="1500" b="1" dirty="0">
                <a:solidFill>
                  <a:srgbClr val="FFFFFF"/>
                </a:solidFill>
              </a:rPr>
              <a:t>PHASE 2  ·  Pilot workflows</a:t>
            </a:r>
            <a:endParaRPr lang="en-US" sz="1500" dirty="0"/>
          </a:p>
        </p:txBody>
      </p:sp>
      <p:sp>
        <p:nvSpPr>
          <p:cNvPr id="9" name="Text 7"/>
          <p:cNvSpPr txBox="1"/>
          <p:nvPr/>
        </p:nvSpPr>
        <p:spPr>
          <a:xfrm>
            <a:off x="4425696" y="2377440"/>
            <a:ext cx="3236976" cy="822960"/>
          </a:xfrm>
          <a:prstGeom prst="rect">
            <a:avLst/>
          </a:prstGeom>
          <a:noFill/>
          <a:ln/>
        </p:spPr>
        <p:txBody>
          <a:bodyPr wrap="square" lIns="0" tIns="0" rIns="0" bIns="0" rtlCol="0" anchor="t"/>
          <a:lstStyle/>
          <a:p>
            <a:pPr indent="0" marL="0">
              <a:buNone/>
            </a:pPr>
            <a:r>
              <a:rPr lang="en-US" sz="1400" dirty="0">
                <a:solidFill>
                  <a:srgbClr val="4A5A70"/>
                </a:solidFill>
              </a:rPr>
              <a:t>Intake, routing and clinician-handoff pipelines in live settings.</a:t>
            </a:r>
            <a:endParaRPr lang="en-US" sz="1400" dirty="0"/>
          </a:p>
        </p:txBody>
      </p:sp>
      <p:sp>
        <p:nvSpPr>
          <p:cNvPr id="10" name="phase chevron"/>
          <p:cNvSpPr/>
          <p:nvPr/>
        </p:nvSpPr>
        <p:spPr>
          <a:xfrm>
            <a:off x="8119872" y="1600200"/>
            <a:ext cx="3511296" cy="640080"/>
          </a:xfrm>
          <a:prstGeom prst="chevron">
            <a:avLst/>
          </a:prstGeom>
          <a:solidFill>
            <a:srgbClr val="A9DFDB"/>
          </a:solidFill>
          <a:ln w="12700">
            <a:solidFill>
              <a:srgbClr val="FFFFFF"/>
            </a:solidFill>
            <a:prstDash val="solid"/>
          </a:ln>
        </p:spPr>
      </p:sp>
      <p:sp>
        <p:nvSpPr>
          <p:cNvPr id="11" name="Text 9"/>
          <p:cNvSpPr txBox="1"/>
          <p:nvPr/>
        </p:nvSpPr>
        <p:spPr>
          <a:xfrm>
            <a:off x="8531352" y="1600200"/>
            <a:ext cx="2688336" cy="640080"/>
          </a:xfrm>
          <a:prstGeom prst="rect">
            <a:avLst/>
          </a:prstGeom>
          <a:noFill/>
          <a:ln/>
        </p:spPr>
        <p:txBody>
          <a:bodyPr wrap="square" lIns="0" tIns="0" rIns="0" bIns="0" rtlCol="0" anchor="ctr"/>
          <a:lstStyle/>
          <a:p>
            <a:pPr indent="0" marL="0">
              <a:buNone/>
            </a:pPr>
            <a:r>
              <a:rPr lang="en-US" sz="1500" b="1" dirty="0">
                <a:solidFill>
                  <a:srgbClr val="0F1E36"/>
                </a:solidFill>
              </a:rPr>
              <a:t>PHASE 3  ·  Institutional rollout</a:t>
            </a:r>
            <a:endParaRPr lang="en-US" sz="1500" dirty="0"/>
          </a:p>
        </p:txBody>
      </p:sp>
      <p:sp>
        <p:nvSpPr>
          <p:cNvPr id="12" name="Text 10"/>
          <p:cNvSpPr txBox="1"/>
          <p:nvPr/>
        </p:nvSpPr>
        <p:spPr>
          <a:xfrm>
            <a:off x="8211312" y="2377440"/>
            <a:ext cx="3236976" cy="822960"/>
          </a:xfrm>
          <a:prstGeom prst="rect">
            <a:avLst/>
          </a:prstGeom>
          <a:noFill/>
          <a:ln/>
        </p:spPr>
        <p:txBody>
          <a:bodyPr wrap="square" lIns="0" tIns="0" rIns="0" bIns="0" rtlCol="0" anchor="t"/>
          <a:lstStyle/>
          <a:p>
            <a:pPr indent="0" marL="0">
              <a:buNone/>
            </a:pPr>
            <a:r>
              <a:rPr lang="en-US" sz="1400" dirty="0">
                <a:solidFill>
                  <a:srgbClr val="4A5A70"/>
                </a:solidFill>
              </a:rPr>
              <a:t>Kiosk deployment, edge inference and multilingual support at operational scale.</a:t>
            </a:r>
            <a:endParaRPr lang="en-US" sz="1400" dirty="0"/>
          </a:p>
        </p:txBody>
      </p:sp>
      <p:sp>
        <p:nvSpPr>
          <p:cNvPr id="13" name="card"/>
          <p:cNvSpPr/>
          <p:nvPr/>
        </p:nvSpPr>
        <p:spPr>
          <a:xfrm>
            <a:off x="548640" y="3429000"/>
            <a:ext cx="3511296" cy="2423160"/>
          </a:xfrm>
          <a:prstGeom prst="roundRect">
            <a:avLst>
              <a:gd name="adj" fmla="val 4528"/>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4" name="icon circle"/>
          <p:cNvSpPr/>
          <p:nvPr/>
        </p:nvSpPr>
        <p:spPr>
          <a:xfrm>
            <a:off x="822960" y="3657600"/>
            <a:ext cx="566928" cy="566928"/>
          </a:xfrm>
          <a:prstGeom prst="ellipse">
            <a:avLst/>
          </a:prstGeom>
          <a:solidFill>
            <a:srgbClr val="E3F6F4"/>
          </a:solidFill>
          <a:ln w="12700">
            <a:solidFill>
              <a:srgbClr val="E3F6F4"/>
            </a:solidFill>
            <a:prstDash val="solid"/>
          </a:ln>
        </p:spPr>
      </p:sp>
      <p:pic>
        <p:nvPicPr>
          <p:cNvPr id="15" name="Image 0" descr="MonitorSmartphone icon"/>
          <p:cNvPicPr>
            <a:picLocks noChangeAspect="1"/>
          </p:cNvPicPr>
          <p:nvPr/>
        </p:nvPicPr>
        <p:blipFill>
          <a:blip r:embed="rId1"/>
          <a:stretch>
            <a:fillRect/>
          </a:stretch>
        </p:blipFill>
        <p:spPr>
          <a:xfrm>
            <a:off x="947684" y="3782324"/>
            <a:ext cx="317480" cy="317480"/>
          </a:xfrm>
          <a:prstGeom prst="rect">
            <a:avLst/>
          </a:prstGeom>
        </p:spPr>
      </p:pic>
      <p:sp>
        <p:nvSpPr>
          <p:cNvPr id="16" name="Text 13"/>
          <p:cNvSpPr txBox="1"/>
          <p:nvPr/>
        </p:nvSpPr>
        <p:spPr>
          <a:xfrm>
            <a:off x="822960" y="4389120"/>
            <a:ext cx="3008376" cy="365760"/>
          </a:xfrm>
          <a:prstGeom prst="rect">
            <a:avLst/>
          </a:prstGeom>
          <a:noFill/>
          <a:ln/>
        </p:spPr>
        <p:txBody>
          <a:bodyPr wrap="square" lIns="0" tIns="0" rIns="0" bIns="0" rtlCol="0" anchor="t"/>
          <a:lstStyle/>
          <a:p>
            <a:pPr indent="0" marL="0">
              <a:buNone/>
            </a:pPr>
            <a:r>
              <a:rPr lang="en-US" sz="1700" b="1" dirty="0">
                <a:solidFill>
                  <a:srgbClr val="0F1E36"/>
                </a:solidFill>
              </a:rPr>
              <a:t>Kiosk workflows</a:t>
            </a:r>
            <a:endParaRPr lang="en-US" sz="1700" dirty="0"/>
          </a:p>
        </p:txBody>
      </p:sp>
      <p:sp>
        <p:nvSpPr>
          <p:cNvPr id="17" name="Text 14"/>
          <p:cNvSpPr txBox="1"/>
          <p:nvPr/>
        </p:nvSpPr>
        <p:spPr>
          <a:xfrm>
            <a:off x="822960" y="4800600"/>
            <a:ext cx="3008376" cy="960120"/>
          </a:xfrm>
          <a:prstGeom prst="rect">
            <a:avLst/>
          </a:prstGeom>
          <a:noFill/>
          <a:ln/>
        </p:spPr>
        <p:txBody>
          <a:bodyPr wrap="square" lIns="0" tIns="0" rIns="0" bIns="0" rtlCol="0" anchor="t"/>
          <a:lstStyle/>
          <a:p>
            <a:pPr indent="0" marL="0">
              <a:buNone/>
            </a:pPr>
            <a:r>
              <a:rPr lang="en-US" sz="1400" dirty="0">
                <a:solidFill>
                  <a:srgbClr val="4A5A70"/>
                </a:solidFill>
              </a:rPr>
              <a:t>Self-service intake and navigation stations for hospital lobbies — voice-first and multilingual.</a:t>
            </a:r>
            <a:endParaRPr lang="en-US" sz="1400" dirty="0"/>
          </a:p>
        </p:txBody>
      </p:sp>
      <p:sp>
        <p:nvSpPr>
          <p:cNvPr id="18" name="card"/>
          <p:cNvSpPr/>
          <p:nvPr/>
        </p:nvSpPr>
        <p:spPr>
          <a:xfrm>
            <a:off x="4334256" y="3429000"/>
            <a:ext cx="3511296" cy="2423160"/>
          </a:xfrm>
          <a:prstGeom prst="roundRect">
            <a:avLst>
              <a:gd name="adj" fmla="val 4528"/>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9" name="icon circle"/>
          <p:cNvSpPr/>
          <p:nvPr/>
        </p:nvSpPr>
        <p:spPr>
          <a:xfrm>
            <a:off x="4608576" y="3657600"/>
            <a:ext cx="566928" cy="566928"/>
          </a:xfrm>
          <a:prstGeom prst="ellipse">
            <a:avLst/>
          </a:prstGeom>
          <a:solidFill>
            <a:srgbClr val="E3F6F4"/>
          </a:solidFill>
          <a:ln w="12700">
            <a:solidFill>
              <a:srgbClr val="E3F6F4"/>
            </a:solidFill>
            <a:prstDash val="solid"/>
          </a:ln>
        </p:spPr>
      </p:sp>
      <p:pic>
        <p:nvPicPr>
          <p:cNvPr id="20" name="Image 1" descr="Lock icon"/>
          <p:cNvPicPr>
            <a:picLocks noChangeAspect="1"/>
          </p:cNvPicPr>
          <p:nvPr/>
        </p:nvPicPr>
        <p:blipFill>
          <a:blip r:embed="rId2"/>
          <a:stretch>
            <a:fillRect/>
          </a:stretch>
        </p:blipFill>
        <p:spPr>
          <a:xfrm>
            <a:off x="4733300" y="3782324"/>
            <a:ext cx="317480" cy="317480"/>
          </a:xfrm>
          <a:prstGeom prst="rect">
            <a:avLst/>
          </a:prstGeom>
        </p:spPr>
      </p:pic>
      <p:sp>
        <p:nvSpPr>
          <p:cNvPr id="21" name="Text 17"/>
          <p:cNvSpPr txBox="1"/>
          <p:nvPr/>
        </p:nvSpPr>
        <p:spPr>
          <a:xfrm>
            <a:off x="4608576" y="4389120"/>
            <a:ext cx="3008376" cy="365760"/>
          </a:xfrm>
          <a:prstGeom prst="rect">
            <a:avLst/>
          </a:prstGeom>
          <a:noFill/>
          <a:ln/>
        </p:spPr>
        <p:txBody>
          <a:bodyPr wrap="square" lIns="0" tIns="0" rIns="0" bIns="0" rtlCol="0" anchor="t"/>
          <a:lstStyle/>
          <a:p>
            <a:pPr indent="0" marL="0">
              <a:buNone/>
            </a:pPr>
            <a:r>
              <a:rPr lang="en-US" sz="1700" b="1" dirty="0">
                <a:solidFill>
                  <a:srgbClr val="0F1E36"/>
                </a:solidFill>
              </a:rPr>
              <a:t>Privacy by architecture</a:t>
            </a:r>
            <a:endParaRPr lang="en-US" sz="1700" dirty="0"/>
          </a:p>
        </p:txBody>
      </p:sp>
      <p:sp>
        <p:nvSpPr>
          <p:cNvPr id="22" name="Text 18"/>
          <p:cNvSpPr txBox="1"/>
          <p:nvPr/>
        </p:nvSpPr>
        <p:spPr>
          <a:xfrm>
            <a:off x="4608576" y="4800600"/>
            <a:ext cx="3008376" cy="960120"/>
          </a:xfrm>
          <a:prstGeom prst="rect">
            <a:avLst/>
          </a:prstGeom>
          <a:noFill/>
          <a:ln/>
        </p:spPr>
        <p:txBody>
          <a:bodyPr wrap="square" lIns="0" tIns="0" rIns="0" bIns="0" rtlCol="0" anchor="t"/>
          <a:lstStyle/>
          <a:p>
            <a:pPr indent="0" marL="0">
              <a:buNone/>
            </a:pPr>
            <a:r>
              <a:rPr lang="en-US" sz="1400" dirty="0">
                <a:solidFill>
                  <a:srgbClr val="4A5A70"/>
                </a:solidFill>
              </a:rPr>
              <a:t>Federated learning and edge inference keep health data on-site, encrypted and auditable (DPDP-aware).</a:t>
            </a:r>
            <a:endParaRPr lang="en-US" sz="1400" dirty="0"/>
          </a:p>
        </p:txBody>
      </p:sp>
      <p:sp>
        <p:nvSpPr>
          <p:cNvPr id="23" name="card"/>
          <p:cNvSpPr/>
          <p:nvPr/>
        </p:nvSpPr>
        <p:spPr>
          <a:xfrm>
            <a:off x="8119872" y="3429000"/>
            <a:ext cx="3511296" cy="2423160"/>
          </a:xfrm>
          <a:prstGeom prst="roundRect">
            <a:avLst>
              <a:gd name="adj" fmla="val 4528"/>
            </a:avLst>
          </a:prstGeom>
          <a:solidFill>
            <a:srgbClr val="F2F6FA"/>
          </a:solidFill>
          <a:ln w="12700">
            <a:solidFill>
              <a:srgbClr val="F2F6FA"/>
            </a:solidFill>
            <a:prstDash val="solid"/>
          </a:ln>
        </p:spPr>
      </p:sp>
      <p:sp>
        <p:nvSpPr>
          <p:cNvPr id="24" name="icon circle"/>
          <p:cNvSpPr/>
          <p:nvPr/>
        </p:nvSpPr>
        <p:spPr>
          <a:xfrm>
            <a:off x="8394192" y="3657600"/>
            <a:ext cx="566928" cy="566928"/>
          </a:xfrm>
          <a:prstGeom prst="ellipse">
            <a:avLst/>
          </a:prstGeom>
          <a:solidFill>
            <a:srgbClr val="FFFFFF"/>
          </a:solidFill>
          <a:ln w="12700">
            <a:solidFill>
              <a:srgbClr val="FFFFFF"/>
            </a:solidFill>
            <a:prstDash val="solid"/>
          </a:ln>
        </p:spPr>
      </p:sp>
      <p:pic>
        <p:nvPicPr>
          <p:cNvPr id="25" name="Image 2" descr="Cpu icon"/>
          <p:cNvPicPr>
            <a:picLocks noChangeAspect="1"/>
          </p:cNvPicPr>
          <p:nvPr/>
        </p:nvPicPr>
        <p:blipFill>
          <a:blip r:embed="rId3"/>
          <a:stretch>
            <a:fillRect/>
          </a:stretch>
        </p:blipFill>
        <p:spPr>
          <a:xfrm>
            <a:off x="8518916" y="3782324"/>
            <a:ext cx="317480" cy="317480"/>
          </a:xfrm>
          <a:prstGeom prst="rect">
            <a:avLst/>
          </a:prstGeom>
        </p:spPr>
      </p:pic>
      <p:sp>
        <p:nvSpPr>
          <p:cNvPr id="26" name="Text 21"/>
          <p:cNvSpPr txBox="1"/>
          <p:nvPr/>
        </p:nvSpPr>
        <p:spPr>
          <a:xfrm>
            <a:off x="8394192" y="4389120"/>
            <a:ext cx="3008376" cy="365760"/>
          </a:xfrm>
          <a:prstGeom prst="rect">
            <a:avLst/>
          </a:prstGeom>
          <a:noFill/>
          <a:ln/>
        </p:spPr>
        <p:txBody>
          <a:bodyPr wrap="square" lIns="0" tIns="0" rIns="0" bIns="0" rtlCol="0" anchor="t"/>
          <a:lstStyle/>
          <a:p>
            <a:pPr indent="0" marL="0">
              <a:buNone/>
            </a:pPr>
            <a:r>
              <a:rPr lang="en-US" sz="1700" b="1" dirty="0">
                <a:solidFill>
                  <a:srgbClr val="0F1E36"/>
                </a:solidFill>
              </a:rPr>
              <a:t>Next: assistive robot (R&amp;D)</a:t>
            </a:r>
            <a:endParaRPr lang="en-US" sz="1700" dirty="0"/>
          </a:p>
        </p:txBody>
      </p:sp>
      <p:sp>
        <p:nvSpPr>
          <p:cNvPr id="27" name="Text 22"/>
          <p:cNvSpPr txBox="1"/>
          <p:nvPr/>
        </p:nvSpPr>
        <p:spPr>
          <a:xfrm>
            <a:off x="8394192" y="4800600"/>
            <a:ext cx="3008376" cy="960120"/>
          </a:xfrm>
          <a:prstGeom prst="rect">
            <a:avLst/>
          </a:prstGeom>
          <a:noFill/>
          <a:ln/>
        </p:spPr>
        <p:txBody>
          <a:bodyPr wrap="square" lIns="0" tIns="0" rIns="0" bIns="0" rtlCol="0" anchor="t"/>
          <a:lstStyle/>
          <a:p>
            <a:pPr indent="0" marL="0">
              <a:buNone/>
            </a:pPr>
            <a:r>
              <a:rPr lang="en-US" sz="1400" dirty="0">
                <a:solidFill>
                  <a:srgbClr val="4A5A70"/>
                </a:solidFill>
              </a:rPr>
              <a:t>An assistive form factor, tested in digital-twin simulation before any physical use.</a:t>
            </a:r>
            <a:endParaRPr lang="en-US" sz="14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TRACK RECORD · HEALTHCARE AI</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Systems we have already built</a:t>
            </a:r>
            <a:endParaRPr lang="en-US" sz="3200" dirty="0"/>
          </a:p>
        </p:txBody>
      </p:sp>
      <p:sp>
        <p:nvSpPr>
          <p:cNvPr id="4" name="connector"/>
          <p:cNvSpPr/>
          <p:nvPr/>
        </p:nvSpPr>
        <p:spPr>
          <a:xfrm>
            <a:off x="822960" y="2148840"/>
            <a:ext cx="10515600" cy="914"/>
          </a:xfrm>
          <a:prstGeom prst="line">
            <a:avLst/>
          </a:prstGeom>
          <a:noFill/>
          <a:ln w="25400">
            <a:solidFill>
              <a:srgbClr val="DCE5EE"/>
            </a:solidFill>
            <a:prstDash val="solid"/>
          </a:ln>
        </p:spPr>
      </p:sp>
      <p:sp>
        <p:nvSpPr>
          <p:cNvPr id="5" name="timeline dot"/>
          <p:cNvSpPr/>
          <p:nvPr/>
        </p:nvSpPr>
        <p:spPr>
          <a:xfrm>
            <a:off x="777240" y="2011680"/>
            <a:ext cx="274320" cy="274320"/>
          </a:xfrm>
          <a:prstGeom prst="ellipse">
            <a:avLst/>
          </a:prstGeom>
          <a:solidFill>
            <a:srgbClr val="0E9F9A"/>
          </a:solidFill>
          <a:ln w="25400">
            <a:solidFill>
              <a:srgbClr val="FFFFFF"/>
            </a:solidFill>
            <a:prstDash val="solid"/>
          </a:ln>
        </p:spPr>
      </p:sp>
      <p:sp>
        <p:nvSpPr>
          <p:cNvPr id="6" name="Text 4"/>
          <p:cNvSpPr txBox="1"/>
          <p:nvPr/>
        </p:nvSpPr>
        <p:spPr>
          <a:xfrm>
            <a:off x="1188720" y="1938528"/>
            <a:ext cx="1371600" cy="411480"/>
          </a:xfrm>
          <a:prstGeom prst="rect">
            <a:avLst/>
          </a:prstGeom>
          <a:noFill/>
          <a:ln/>
        </p:spPr>
        <p:txBody>
          <a:bodyPr wrap="square" lIns="0" tIns="0" rIns="0" bIns="0" rtlCol="0" anchor="ctr"/>
          <a:lstStyle/>
          <a:p>
            <a:pPr indent="0" marL="0">
              <a:buNone/>
            </a:pPr>
            <a:r>
              <a:rPr lang="en-US" sz="2000" b="1" dirty="0">
                <a:solidFill>
                  <a:srgbClr val="0E9F9A"/>
                </a:solidFill>
              </a:rPr>
              <a:t>2023</a:t>
            </a:r>
            <a:endParaRPr lang="en-US" sz="2000" dirty="0"/>
          </a:p>
        </p:txBody>
      </p:sp>
      <p:sp>
        <p:nvSpPr>
          <p:cNvPr id="7" name="card"/>
          <p:cNvSpPr/>
          <p:nvPr/>
        </p:nvSpPr>
        <p:spPr>
          <a:xfrm>
            <a:off x="548640" y="2560320"/>
            <a:ext cx="2567178" cy="2514600"/>
          </a:xfrm>
          <a:prstGeom prst="roundRect">
            <a:avLst>
              <a:gd name="adj" fmla="val 436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8" name="Text 6"/>
          <p:cNvSpPr txBox="1"/>
          <p:nvPr/>
        </p:nvSpPr>
        <p:spPr>
          <a:xfrm>
            <a:off x="777240" y="2743200"/>
            <a:ext cx="2155698" cy="411480"/>
          </a:xfrm>
          <a:prstGeom prst="rect">
            <a:avLst/>
          </a:prstGeom>
          <a:noFill/>
          <a:ln/>
        </p:spPr>
        <p:txBody>
          <a:bodyPr wrap="square" lIns="0" tIns="0" rIns="0" bIns="0" rtlCol="0" anchor="t"/>
          <a:lstStyle/>
          <a:p>
            <a:pPr indent="0" marL="0">
              <a:buNone/>
            </a:pPr>
            <a:r>
              <a:rPr lang="en-US" sz="1700" b="1" dirty="0">
                <a:solidFill>
                  <a:srgbClr val="0F1E36"/>
                </a:solidFill>
              </a:rPr>
              <a:t>Edge eye screening</a:t>
            </a:r>
            <a:endParaRPr lang="en-US" sz="1700" dirty="0"/>
          </a:p>
        </p:txBody>
      </p:sp>
      <p:sp>
        <p:nvSpPr>
          <p:cNvPr id="9" name="Text 7"/>
          <p:cNvSpPr txBox="1"/>
          <p:nvPr/>
        </p:nvSpPr>
        <p:spPr>
          <a:xfrm>
            <a:off x="777240" y="3200400"/>
            <a:ext cx="2155698" cy="2011680"/>
          </a:xfrm>
          <a:prstGeom prst="rect">
            <a:avLst/>
          </a:prstGeom>
          <a:noFill/>
          <a:ln/>
        </p:spPr>
        <p:txBody>
          <a:bodyPr wrap="square" lIns="0" tIns="0" rIns="0" bIns="0" rtlCol="0" anchor="t"/>
          <a:lstStyle/>
          <a:p>
            <a:pPr indent="0" marL="0">
              <a:buNone/>
            </a:pPr>
            <a:r>
              <a:rPr lang="en-US" sz="1300" dirty="0">
                <a:solidFill>
                  <a:srgbClr val="4A5A70"/>
                </a:solidFill>
              </a:rPr>
              <a:t>A real-time edge AI system for ophthalmic screening in low-resource settings, published at a peer-reviewed conference. Our first deployed healthcare AI.</a:t>
            </a:r>
            <a:endParaRPr lang="en-US" sz="1300" dirty="0"/>
          </a:p>
        </p:txBody>
      </p:sp>
      <p:sp>
        <p:nvSpPr>
          <p:cNvPr id="10" name="timeline dot"/>
          <p:cNvSpPr/>
          <p:nvPr/>
        </p:nvSpPr>
        <p:spPr>
          <a:xfrm>
            <a:off x="3618738" y="2011680"/>
            <a:ext cx="274320" cy="274320"/>
          </a:xfrm>
          <a:prstGeom prst="ellipse">
            <a:avLst/>
          </a:prstGeom>
          <a:solidFill>
            <a:srgbClr val="0E9F9A"/>
          </a:solidFill>
          <a:ln w="25400">
            <a:solidFill>
              <a:srgbClr val="FFFFFF"/>
            </a:solidFill>
            <a:prstDash val="solid"/>
          </a:ln>
        </p:spPr>
      </p:sp>
      <p:sp>
        <p:nvSpPr>
          <p:cNvPr id="11" name="Text 9"/>
          <p:cNvSpPr txBox="1"/>
          <p:nvPr/>
        </p:nvSpPr>
        <p:spPr>
          <a:xfrm>
            <a:off x="4030218" y="1938528"/>
            <a:ext cx="1371600" cy="411480"/>
          </a:xfrm>
          <a:prstGeom prst="rect">
            <a:avLst/>
          </a:prstGeom>
          <a:noFill/>
          <a:ln/>
        </p:spPr>
        <p:txBody>
          <a:bodyPr wrap="square" lIns="0" tIns="0" rIns="0" bIns="0" rtlCol="0" anchor="ctr"/>
          <a:lstStyle/>
          <a:p>
            <a:pPr indent="0" marL="0">
              <a:buNone/>
            </a:pPr>
            <a:r>
              <a:rPr lang="en-US" sz="2000" b="1" dirty="0">
                <a:solidFill>
                  <a:srgbClr val="0E9F9A"/>
                </a:solidFill>
              </a:rPr>
              <a:t>2023</a:t>
            </a:r>
            <a:endParaRPr lang="en-US" sz="2000" dirty="0"/>
          </a:p>
        </p:txBody>
      </p:sp>
      <p:sp>
        <p:nvSpPr>
          <p:cNvPr id="12" name="card"/>
          <p:cNvSpPr/>
          <p:nvPr/>
        </p:nvSpPr>
        <p:spPr>
          <a:xfrm>
            <a:off x="3390138" y="2560320"/>
            <a:ext cx="2567178" cy="2514600"/>
          </a:xfrm>
          <a:prstGeom prst="roundRect">
            <a:avLst>
              <a:gd name="adj" fmla="val 436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3" name="Text 11"/>
          <p:cNvSpPr txBox="1"/>
          <p:nvPr/>
        </p:nvSpPr>
        <p:spPr>
          <a:xfrm>
            <a:off x="3618738" y="2743200"/>
            <a:ext cx="2155698" cy="411480"/>
          </a:xfrm>
          <a:prstGeom prst="rect">
            <a:avLst/>
          </a:prstGeom>
          <a:noFill/>
          <a:ln/>
        </p:spPr>
        <p:txBody>
          <a:bodyPr wrap="square" lIns="0" tIns="0" rIns="0" bIns="0" rtlCol="0" anchor="t"/>
          <a:lstStyle/>
          <a:p>
            <a:pPr indent="0" marL="0">
              <a:buNone/>
            </a:pPr>
            <a:r>
              <a:rPr lang="en-US" sz="1700" b="1" dirty="0">
                <a:solidFill>
                  <a:srgbClr val="0F1E36"/>
                </a:solidFill>
              </a:rPr>
              <a:t>DME detection</a:t>
            </a:r>
            <a:endParaRPr lang="en-US" sz="1700" dirty="0"/>
          </a:p>
        </p:txBody>
      </p:sp>
      <p:sp>
        <p:nvSpPr>
          <p:cNvPr id="14" name="Text 12"/>
          <p:cNvSpPr txBox="1"/>
          <p:nvPr/>
        </p:nvSpPr>
        <p:spPr>
          <a:xfrm>
            <a:off x="3618738" y="3200400"/>
            <a:ext cx="2155698" cy="2011680"/>
          </a:xfrm>
          <a:prstGeom prst="rect">
            <a:avLst/>
          </a:prstGeom>
          <a:noFill/>
          <a:ln/>
        </p:spPr>
        <p:txBody>
          <a:bodyPr wrap="square" lIns="0" tIns="0" rIns="0" bIns="0" rtlCol="0" anchor="t"/>
          <a:lstStyle/>
          <a:p>
            <a:pPr indent="0" marL="0">
              <a:buNone/>
            </a:pPr>
            <a:r>
              <a:rPr lang="en-US" sz="1300" dirty="0">
                <a:solidFill>
                  <a:srgbClr val="4A5A70"/>
                </a:solidFill>
              </a:rPr>
              <a:t>A convolutional model for detecting and grading diabetic macular edema from fundus images, as screening support for ophthalmologists. Results are reported in the published paper.</a:t>
            </a:r>
            <a:endParaRPr lang="en-US" sz="1300" dirty="0"/>
          </a:p>
        </p:txBody>
      </p:sp>
      <p:sp>
        <p:nvSpPr>
          <p:cNvPr id="15" name="timeline dot"/>
          <p:cNvSpPr/>
          <p:nvPr/>
        </p:nvSpPr>
        <p:spPr>
          <a:xfrm>
            <a:off x="6460236" y="2011680"/>
            <a:ext cx="274320" cy="274320"/>
          </a:xfrm>
          <a:prstGeom prst="ellipse">
            <a:avLst/>
          </a:prstGeom>
          <a:solidFill>
            <a:srgbClr val="0E9F9A"/>
          </a:solidFill>
          <a:ln w="25400">
            <a:solidFill>
              <a:srgbClr val="FFFFFF"/>
            </a:solidFill>
            <a:prstDash val="solid"/>
          </a:ln>
        </p:spPr>
      </p:sp>
      <p:sp>
        <p:nvSpPr>
          <p:cNvPr id="16" name="Text 14"/>
          <p:cNvSpPr txBox="1"/>
          <p:nvPr/>
        </p:nvSpPr>
        <p:spPr>
          <a:xfrm>
            <a:off x="6871716" y="1938528"/>
            <a:ext cx="1371600" cy="411480"/>
          </a:xfrm>
          <a:prstGeom prst="rect">
            <a:avLst/>
          </a:prstGeom>
          <a:noFill/>
          <a:ln/>
        </p:spPr>
        <p:txBody>
          <a:bodyPr wrap="square" lIns="0" tIns="0" rIns="0" bIns="0" rtlCol="0" anchor="ctr"/>
          <a:lstStyle/>
          <a:p>
            <a:pPr indent="0" marL="0">
              <a:buNone/>
            </a:pPr>
            <a:r>
              <a:rPr lang="en-US" sz="2000" b="1" dirty="0">
                <a:solidFill>
                  <a:srgbClr val="0E9F9A"/>
                </a:solidFill>
              </a:rPr>
              <a:t>2024</a:t>
            </a:r>
            <a:endParaRPr lang="en-US" sz="2000" dirty="0"/>
          </a:p>
        </p:txBody>
      </p:sp>
      <p:sp>
        <p:nvSpPr>
          <p:cNvPr id="17" name="card"/>
          <p:cNvSpPr/>
          <p:nvPr/>
        </p:nvSpPr>
        <p:spPr>
          <a:xfrm>
            <a:off x="6231636" y="2560320"/>
            <a:ext cx="2567178" cy="2514600"/>
          </a:xfrm>
          <a:prstGeom prst="roundRect">
            <a:avLst>
              <a:gd name="adj" fmla="val 436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8" name="Text 16"/>
          <p:cNvSpPr txBox="1"/>
          <p:nvPr/>
        </p:nvSpPr>
        <p:spPr>
          <a:xfrm>
            <a:off x="6460236" y="2743200"/>
            <a:ext cx="2155698" cy="411480"/>
          </a:xfrm>
          <a:prstGeom prst="rect">
            <a:avLst/>
          </a:prstGeom>
          <a:noFill/>
          <a:ln/>
        </p:spPr>
        <p:txBody>
          <a:bodyPr wrap="square" lIns="0" tIns="0" rIns="0" bIns="0" rtlCol="0" anchor="t"/>
          <a:lstStyle/>
          <a:p>
            <a:pPr indent="0" marL="0">
              <a:buNone/>
            </a:pPr>
            <a:r>
              <a:rPr lang="en-US" sz="1700" b="1" dirty="0">
                <a:solidFill>
                  <a:srgbClr val="0F1E36"/>
                </a:solidFill>
              </a:rPr>
              <a:t>PCOS screening</a:t>
            </a:r>
            <a:endParaRPr lang="en-US" sz="1700" dirty="0"/>
          </a:p>
        </p:txBody>
      </p:sp>
      <p:sp>
        <p:nvSpPr>
          <p:cNvPr id="19" name="Text 17"/>
          <p:cNvSpPr txBox="1"/>
          <p:nvPr/>
        </p:nvSpPr>
        <p:spPr>
          <a:xfrm>
            <a:off x="6460236" y="3200400"/>
            <a:ext cx="2155698" cy="2011680"/>
          </a:xfrm>
          <a:prstGeom prst="rect">
            <a:avLst/>
          </a:prstGeom>
          <a:noFill/>
          <a:ln/>
        </p:spPr>
        <p:txBody>
          <a:bodyPr wrap="square" lIns="0" tIns="0" rIns="0" bIns="0" rtlCol="0" anchor="t"/>
          <a:lstStyle/>
          <a:p>
            <a:pPr indent="0" marL="0">
              <a:buNone/>
            </a:pPr>
            <a:r>
              <a:rPr lang="en-US" sz="1300" dirty="0">
                <a:solidFill>
                  <a:srgbClr val="4A5A70"/>
                </a:solidFill>
              </a:rPr>
              <a:t>Computer vision on ultrasound images plus EHR data to support early PCOS detection.</a:t>
            </a:r>
            <a:endParaRPr lang="en-US" sz="1300" dirty="0"/>
          </a:p>
        </p:txBody>
      </p:sp>
      <p:sp>
        <p:nvSpPr>
          <p:cNvPr id="20" name="timeline dot"/>
          <p:cNvSpPr/>
          <p:nvPr/>
        </p:nvSpPr>
        <p:spPr>
          <a:xfrm>
            <a:off x="9301734" y="2011680"/>
            <a:ext cx="274320" cy="274320"/>
          </a:xfrm>
          <a:prstGeom prst="ellipse">
            <a:avLst/>
          </a:prstGeom>
          <a:solidFill>
            <a:srgbClr val="2563A8"/>
          </a:solidFill>
          <a:ln w="25400">
            <a:solidFill>
              <a:srgbClr val="FFFFFF"/>
            </a:solidFill>
            <a:prstDash val="solid"/>
          </a:ln>
        </p:spPr>
      </p:sp>
      <p:sp>
        <p:nvSpPr>
          <p:cNvPr id="21" name="Text 19"/>
          <p:cNvSpPr txBox="1"/>
          <p:nvPr/>
        </p:nvSpPr>
        <p:spPr>
          <a:xfrm>
            <a:off x="9713214" y="1938528"/>
            <a:ext cx="1371600" cy="411480"/>
          </a:xfrm>
          <a:prstGeom prst="rect">
            <a:avLst/>
          </a:prstGeom>
          <a:noFill/>
          <a:ln/>
        </p:spPr>
        <p:txBody>
          <a:bodyPr wrap="square" lIns="0" tIns="0" rIns="0" bIns="0" rtlCol="0" anchor="ctr"/>
          <a:lstStyle/>
          <a:p>
            <a:pPr indent="0" marL="0">
              <a:buNone/>
            </a:pPr>
            <a:r>
              <a:rPr lang="en-US" sz="2000" b="1" dirty="0">
                <a:solidFill>
                  <a:srgbClr val="2563A8"/>
                </a:solidFill>
              </a:rPr>
              <a:t>Now</a:t>
            </a:r>
            <a:endParaRPr lang="en-US" sz="2000" dirty="0"/>
          </a:p>
        </p:txBody>
      </p:sp>
      <p:sp>
        <p:nvSpPr>
          <p:cNvPr id="22" name="card"/>
          <p:cNvSpPr/>
          <p:nvPr/>
        </p:nvSpPr>
        <p:spPr>
          <a:xfrm>
            <a:off x="9073134" y="2560320"/>
            <a:ext cx="2567178" cy="2514600"/>
          </a:xfrm>
          <a:prstGeom prst="roundRect">
            <a:avLst>
              <a:gd name="adj" fmla="val 436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3" name="Text 21"/>
          <p:cNvSpPr txBox="1"/>
          <p:nvPr/>
        </p:nvSpPr>
        <p:spPr>
          <a:xfrm>
            <a:off x="9301734" y="2743200"/>
            <a:ext cx="2155698" cy="411480"/>
          </a:xfrm>
          <a:prstGeom prst="rect">
            <a:avLst/>
          </a:prstGeom>
          <a:noFill/>
          <a:ln/>
        </p:spPr>
        <p:txBody>
          <a:bodyPr wrap="square" lIns="0" tIns="0" rIns="0" bIns="0" rtlCol="0" anchor="t"/>
          <a:lstStyle/>
          <a:p>
            <a:pPr indent="0" marL="0">
              <a:buNone/>
            </a:pPr>
            <a:r>
              <a:rPr lang="en-US" sz="1700" b="1" dirty="0">
                <a:solidFill>
                  <a:srgbClr val="0F1E36"/>
                </a:solidFill>
              </a:rPr>
              <a:t>MENNIE</a:t>
            </a:r>
            <a:endParaRPr lang="en-US" sz="1700" dirty="0"/>
          </a:p>
        </p:txBody>
      </p:sp>
      <p:sp>
        <p:nvSpPr>
          <p:cNvPr id="24" name="Text 22"/>
          <p:cNvSpPr txBox="1"/>
          <p:nvPr/>
        </p:nvSpPr>
        <p:spPr>
          <a:xfrm>
            <a:off x="9301734" y="3200400"/>
            <a:ext cx="2155698" cy="2011680"/>
          </a:xfrm>
          <a:prstGeom prst="rect">
            <a:avLst/>
          </a:prstGeom>
          <a:noFill/>
          <a:ln/>
        </p:spPr>
        <p:txBody>
          <a:bodyPr wrap="square" lIns="0" tIns="0" rIns="0" bIns="0" rtlCol="0" anchor="t"/>
          <a:lstStyle/>
          <a:p>
            <a:pPr indent="0" marL="0">
              <a:buNone/>
            </a:pPr>
            <a:r>
              <a:rPr lang="en-US" sz="1300" dirty="0">
                <a:solidFill>
                  <a:srgbClr val="4A5A70"/>
                </a:solidFill>
              </a:rPr>
              <a:t>Voice-first patient assistant for intake, routing and clinician handoff.</a:t>
            </a:r>
            <a:endParaRPr lang="en-US" sz="1300" dirty="0"/>
          </a:p>
        </p:txBody>
      </p:sp>
      <p:sp>
        <p:nvSpPr>
          <p:cNvPr id="25" name="Text 23"/>
          <p:cNvSpPr txBox="1"/>
          <p:nvPr/>
        </p:nvSpPr>
        <p:spPr>
          <a:xfrm>
            <a:off x="548640" y="5349240"/>
            <a:ext cx="11091672" cy="457200"/>
          </a:xfrm>
          <a:prstGeom prst="rect">
            <a:avLst/>
          </a:prstGeom>
          <a:noFill/>
          <a:ln/>
        </p:spPr>
        <p:txBody>
          <a:bodyPr wrap="square" lIns="0" tIns="0" rIns="0" bIns="0" rtlCol="0" anchor="t"/>
          <a:lstStyle/>
          <a:p>
            <a:pPr indent="0" marL="0">
              <a:buNone/>
            </a:pPr>
            <a:r>
              <a:rPr lang="en-US" sz="1200" b="1" dirty="0">
                <a:solidFill>
                  <a:srgbClr val="0F1E36"/>
                </a:solidFill>
              </a:rPr>
              <a:t>Research behind it: </a:t>
            </a:r>
            <a:pPr indent="0" marL="0">
              <a:buNone/>
            </a:pPr>
            <a:r>
              <a:rPr lang="en-US" sz="1200" dirty="0">
                <a:solidFill>
                  <a:srgbClr val="4A5A70"/>
                </a:solidFill>
              </a:rPr>
              <a:t>Peer-reviewed work in medical imaging, edge AI and simulation. Full publication list available on request.</a:t>
            </a:r>
            <a:endParaRPr lang="en-US" sz="12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NEW BUSINESS LINE · PHOTONICS &amp; AI INFRASTRUCTURE</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The physical layer for India's sovereign AI</a:t>
            </a:r>
            <a:endParaRPr lang="en-US" sz="3200" dirty="0"/>
          </a:p>
        </p:txBody>
      </p:sp>
      <p:sp>
        <p:nvSpPr>
          <p:cNvPr id="4" name="Text 2"/>
          <p:cNvSpPr txBox="1"/>
          <p:nvPr/>
        </p:nvSpPr>
        <p:spPr>
          <a:xfrm>
            <a:off x="548640" y="1508760"/>
            <a:ext cx="5120640" cy="1371600"/>
          </a:xfrm>
          <a:prstGeom prst="rect">
            <a:avLst/>
          </a:prstGeom>
          <a:noFill/>
          <a:ln/>
        </p:spPr>
        <p:txBody>
          <a:bodyPr wrap="square" lIns="0" tIns="0" rIns="0" bIns="0" rtlCol="0" anchor="t"/>
          <a:lstStyle/>
          <a:p>
            <a:pPr indent="0" marL="0">
              <a:buNone/>
            </a:pPr>
            <a:r>
              <a:rPr lang="en-US" sz="1600" dirty="0">
                <a:solidFill>
                  <a:srgbClr val="4A5A70"/>
                </a:solidFill>
              </a:rPr>
              <a:t>AI models run on GPUs — but GPUs only work as a cluster when thousands of high-speed links connect them. We are building the India capability to supply, design in and support that connectivity layer.</a:t>
            </a:r>
            <a:endParaRPr lang="en-US" sz="1600" dirty="0"/>
          </a:p>
        </p:txBody>
      </p:sp>
      <p:sp>
        <p:nvSpPr>
          <p:cNvPr id="5" name="icon circle"/>
          <p:cNvSpPr/>
          <p:nvPr/>
        </p:nvSpPr>
        <p:spPr>
          <a:xfrm>
            <a:off x="548640" y="2971800"/>
            <a:ext cx="548640" cy="548640"/>
          </a:xfrm>
          <a:prstGeom prst="ellipse">
            <a:avLst/>
          </a:prstGeom>
          <a:solidFill>
            <a:srgbClr val="E3F6F4"/>
          </a:solidFill>
          <a:ln w="12700">
            <a:solidFill>
              <a:srgbClr val="E3F6F4"/>
            </a:solidFill>
            <a:prstDash val="solid"/>
          </a:ln>
        </p:spPr>
      </p:sp>
      <p:pic>
        <p:nvPicPr>
          <p:cNvPr id="6" name="Image 0" descr="Handshake icon"/>
          <p:cNvPicPr>
            <a:picLocks noChangeAspect="1"/>
          </p:cNvPicPr>
          <p:nvPr/>
        </p:nvPicPr>
        <p:blipFill>
          <a:blip r:embed="rId1"/>
          <a:stretch>
            <a:fillRect/>
          </a:stretch>
        </p:blipFill>
        <p:spPr>
          <a:xfrm>
            <a:off x="669341" y="3092501"/>
            <a:ext cx="307238" cy="307238"/>
          </a:xfrm>
          <a:prstGeom prst="rect">
            <a:avLst/>
          </a:prstGeom>
        </p:spPr>
      </p:pic>
      <p:sp>
        <p:nvSpPr>
          <p:cNvPr id="7" name="Text 4"/>
          <p:cNvSpPr txBox="1"/>
          <p:nvPr/>
        </p:nvSpPr>
        <p:spPr>
          <a:xfrm>
            <a:off x="1280160" y="2935224"/>
            <a:ext cx="4389120" cy="329184"/>
          </a:xfrm>
          <a:prstGeom prst="rect">
            <a:avLst/>
          </a:prstGeom>
          <a:noFill/>
          <a:ln/>
        </p:spPr>
        <p:txBody>
          <a:bodyPr wrap="square" lIns="0" tIns="0" rIns="0" bIns="0" rtlCol="0" anchor="t"/>
          <a:lstStyle/>
          <a:p>
            <a:pPr indent="0" marL="0">
              <a:buNone/>
            </a:pPr>
            <a:r>
              <a:rPr lang="en-US" sz="1700" b="1" dirty="0">
                <a:solidFill>
                  <a:srgbClr val="0F1E36"/>
                </a:solidFill>
              </a:rPr>
              <a:t>India partner</a:t>
            </a:r>
            <a:endParaRPr lang="en-US" sz="1700" dirty="0"/>
          </a:p>
        </p:txBody>
      </p:sp>
      <p:sp>
        <p:nvSpPr>
          <p:cNvPr id="8" name="Text 5"/>
          <p:cNvSpPr txBox="1"/>
          <p:nvPr/>
        </p:nvSpPr>
        <p:spPr>
          <a:xfrm>
            <a:off x="1280160" y="3282696"/>
            <a:ext cx="4389120" cy="548640"/>
          </a:xfrm>
          <a:prstGeom prst="rect">
            <a:avLst/>
          </a:prstGeom>
          <a:noFill/>
          <a:ln/>
        </p:spPr>
        <p:txBody>
          <a:bodyPr wrap="square" lIns="0" tIns="0" rIns="0" bIns="0" rtlCol="0" anchor="t"/>
          <a:lstStyle/>
          <a:p>
            <a:pPr indent="0" marL="0">
              <a:buNone/>
            </a:pPr>
            <a:r>
              <a:rPr lang="en-US" sz="1400" dirty="0">
                <a:solidFill>
                  <a:srgbClr val="4A5A70"/>
                </a:solidFill>
              </a:rPr>
              <a:t>Our USA technology partner builds the interconnect; we bring it to Indian projects.</a:t>
            </a:r>
            <a:endParaRPr lang="en-US" sz="1400" dirty="0"/>
          </a:p>
        </p:txBody>
      </p:sp>
      <p:sp>
        <p:nvSpPr>
          <p:cNvPr id="9" name="icon circle"/>
          <p:cNvSpPr/>
          <p:nvPr/>
        </p:nvSpPr>
        <p:spPr>
          <a:xfrm>
            <a:off x="548640" y="3995928"/>
            <a:ext cx="548640" cy="548640"/>
          </a:xfrm>
          <a:prstGeom prst="ellipse">
            <a:avLst/>
          </a:prstGeom>
          <a:solidFill>
            <a:srgbClr val="E3F6F4"/>
          </a:solidFill>
          <a:ln w="12700">
            <a:solidFill>
              <a:srgbClr val="E3F6F4"/>
            </a:solidFill>
            <a:prstDash val="solid"/>
          </a:ln>
        </p:spPr>
      </p:sp>
      <p:pic>
        <p:nvPicPr>
          <p:cNvPr id="10" name="Image 1" descr="Waypoints icon"/>
          <p:cNvPicPr>
            <a:picLocks noChangeAspect="1"/>
          </p:cNvPicPr>
          <p:nvPr/>
        </p:nvPicPr>
        <p:blipFill>
          <a:blip r:embed="rId2"/>
          <a:stretch>
            <a:fillRect/>
          </a:stretch>
        </p:blipFill>
        <p:spPr>
          <a:xfrm>
            <a:off x="669341" y="4116629"/>
            <a:ext cx="307238" cy="307238"/>
          </a:xfrm>
          <a:prstGeom prst="rect">
            <a:avLst/>
          </a:prstGeom>
        </p:spPr>
      </p:pic>
      <p:sp>
        <p:nvSpPr>
          <p:cNvPr id="11" name="Text 7"/>
          <p:cNvSpPr txBox="1"/>
          <p:nvPr/>
        </p:nvSpPr>
        <p:spPr>
          <a:xfrm>
            <a:off x="1280160" y="3959352"/>
            <a:ext cx="4389120" cy="329184"/>
          </a:xfrm>
          <a:prstGeom prst="rect">
            <a:avLst/>
          </a:prstGeom>
          <a:noFill/>
          <a:ln/>
        </p:spPr>
        <p:txBody>
          <a:bodyPr wrap="square" lIns="0" tIns="0" rIns="0" bIns="0" rtlCol="0" anchor="t"/>
          <a:lstStyle/>
          <a:p>
            <a:pPr indent="0" marL="0">
              <a:buNone/>
            </a:pPr>
            <a:r>
              <a:rPr lang="en-US" sz="1700" b="1" dirty="0">
                <a:solidFill>
                  <a:srgbClr val="0F1E36"/>
                </a:solidFill>
              </a:rPr>
              <a:t>Design-in &amp; integration</a:t>
            </a:r>
            <a:endParaRPr lang="en-US" sz="1700" dirty="0"/>
          </a:p>
        </p:txBody>
      </p:sp>
      <p:sp>
        <p:nvSpPr>
          <p:cNvPr id="12" name="Text 8"/>
          <p:cNvSpPr txBox="1"/>
          <p:nvPr/>
        </p:nvSpPr>
        <p:spPr>
          <a:xfrm>
            <a:off x="1280160" y="4306824"/>
            <a:ext cx="4389120" cy="548640"/>
          </a:xfrm>
          <a:prstGeom prst="rect">
            <a:avLst/>
          </a:prstGeom>
          <a:noFill/>
          <a:ln/>
        </p:spPr>
        <p:txBody>
          <a:bodyPr wrap="square" lIns="0" tIns="0" rIns="0" bIns="0" rtlCol="0" anchor="t"/>
          <a:lstStyle/>
          <a:p>
            <a:pPr indent="0" marL="0">
              <a:buNone/>
            </a:pPr>
            <a:r>
              <a:rPr lang="en-US" sz="1400" dirty="0">
                <a:solidFill>
                  <a:srgbClr val="4A5A70"/>
                </a:solidFill>
              </a:rPr>
              <a:t>Indian architecture, selection, integration and support for AI data-centre projects.</a:t>
            </a:r>
            <a:endParaRPr lang="en-US" sz="1400" dirty="0"/>
          </a:p>
        </p:txBody>
      </p:sp>
      <p:sp>
        <p:nvSpPr>
          <p:cNvPr id="13" name="icon circle"/>
          <p:cNvSpPr/>
          <p:nvPr/>
        </p:nvSpPr>
        <p:spPr>
          <a:xfrm>
            <a:off x="548640" y="5020056"/>
            <a:ext cx="548640" cy="548640"/>
          </a:xfrm>
          <a:prstGeom prst="ellipse">
            <a:avLst/>
          </a:prstGeom>
          <a:solidFill>
            <a:srgbClr val="E3F6F4"/>
          </a:solidFill>
          <a:ln w="12700">
            <a:solidFill>
              <a:srgbClr val="E3F6F4"/>
            </a:solidFill>
            <a:prstDash val="solid"/>
          </a:ln>
        </p:spPr>
      </p:sp>
      <p:pic>
        <p:nvPicPr>
          <p:cNvPr id="14" name="Image 2" descr="Factory icon"/>
          <p:cNvPicPr>
            <a:picLocks noChangeAspect="1"/>
          </p:cNvPicPr>
          <p:nvPr/>
        </p:nvPicPr>
        <p:blipFill>
          <a:blip r:embed="rId3"/>
          <a:stretch>
            <a:fillRect/>
          </a:stretch>
        </p:blipFill>
        <p:spPr>
          <a:xfrm>
            <a:off x="669341" y="5140757"/>
            <a:ext cx="307238" cy="307238"/>
          </a:xfrm>
          <a:prstGeom prst="rect">
            <a:avLst/>
          </a:prstGeom>
        </p:spPr>
      </p:pic>
      <p:sp>
        <p:nvSpPr>
          <p:cNvPr id="15" name="Text 10"/>
          <p:cNvSpPr txBox="1"/>
          <p:nvPr/>
        </p:nvSpPr>
        <p:spPr>
          <a:xfrm>
            <a:off x="1280160" y="4983480"/>
            <a:ext cx="4389120" cy="329184"/>
          </a:xfrm>
          <a:prstGeom prst="rect">
            <a:avLst/>
          </a:prstGeom>
          <a:noFill/>
          <a:ln/>
        </p:spPr>
        <p:txBody>
          <a:bodyPr wrap="square" lIns="0" tIns="0" rIns="0" bIns="0" rtlCol="0" anchor="t"/>
          <a:lstStyle/>
          <a:p>
            <a:pPr indent="0" marL="0">
              <a:buNone/>
            </a:pPr>
            <a:r>
              <a:rPr lang="en-US" sz="1700" b="1" dirty="0">
                <a:solidFill>
                  <a:srgbClr val="0F1E36"/>
                </a:solidFill>
              </a:rPr>
              <a:t>Roadmap to localisation</a:t>
            </a:r>
            <a:endParaRPr lang="en-US" sz="1700" dirty="0"/>
          </a:p>
        </p:txBody>
      </p:sp>
      <p:sp>
        <p:nvSpPr>
          <p:cNvPr id="16" name="Text 11"/>
          <p:cNvSpPr txBox="1"/>
          <p:nvPr/>
        </p:nvSpPr>
        <p:spPr>
          <a:xfrm>
            <a:off x="1280160" y="5330952"/>
            <a:ext cx="4389120" cy="548640"/>
          </a:xfrm>
          <a:prstGeom prst="rect">
            <a:avLst/>
          </a:prstGeom>
          <a:noFill/>
          <a:ln/>
        </p:spPr>
        <p:txBody>
          <a:bodyPr wrap="square" lIns="0" tIns="0" rIns="0" bIns="0" rtlCol="0" anchor="t"/>
          <a:lstStyle/>
          <a:p>
            <a:pPr indent="0" marL="0">
              <a:buNone/>
            </a:pPr>
            <a:r>
              <a:rPr lang="en-US" sz="1400" dirty="0">
                <a:solidFill>
                  <a:srgbClr val="4A5A70"/>
                </a:solidFill>
              </a:rPr>
              <a:t>Indian testing and qualification first; local assembly as volumes justify it.</a:t>
            </a:r>
            <a:endParaRPr lang="en-US" sz="1400" dirty="0"/>
          </a:p>
        </p:txBody>
      </p:sp>
      <p:pic>
        <p:nvPicPr>
          <p:cNvPr id="17" name="Image 3" descr="Isometric illustration of a data hall with GPU racks linked by optical fibres to a spine switch"/>
          <p:cNvPicPr>
            <a:picLocks noChangeAspect="1"/>
          </p:cNvPicPr>
          <p:nvPr/>
        </p:nvPicPr>
        <p:blipFill>
          <a:blip r:embed="rId4"/>
          <a:stretch>
            <a:fillRect/>
          </a:stretch>
        </p:blipFill>
        <p:spPr>
          <a:xfrm>
            <a:off x="5989320" y="1417320"/>
            <a:ext cx="5669280" cy="4237372"/>
          </a:xfrm>
          <a:prstGeom prst="rect">
            <a:avLst/>
          </a:prstGeom>
        </p:spPr>
      </p:pic>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WHY NOW</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India's data-centre capacity is set to multiply by 2030</a:t>
            </a:r>
            <a:endParaRPr lang="en-US" sz="3200" dirty="0"/>
          </a:p>
        </p:txBody>
      </p:sp>
      <p:graphicFrame>
        <p:nvGraphicFramePr>
          <p:cNvPr id="4" name="Chart 0" descr=""/>
          <p:cNvGraphicFramePr/>
          <p:nvPr/>
        </p:nvGraphicFramePr>
        <p:xfrm>
          <a:off x="548640" y="1463040"/>
          <a:ext cx="6858000" cy="4343400"/>
        </p:xfrm>
        <a:graphic xmlns:a="http://schemas.openxmlformats.org/drawingml/2006/main">
          <a:graphicData uri="http://schemas.openxmlformats.org/drawingml/2006/chart">
            <c:chart xmlns:c="http://schemas.openxmlformats.org/drawingml/2006/chart" r:id="rId1"/>
          </a:graphicData>
        </a:graphic>
      </p:graphicFrame>
      <p:sp>
        <p:nvSpPr>
          <p:cNvPr id="5" name="card"/>
          <p:cNvSpPr/>
          <p:nvPr/>
        </p:nvSpPr>
        <p:spPr>
          <a:xfrm>
            <a:off x="7726680" y="1554480"/>
            <a:ext cx="3913632" cy="1298448"/>
          </a:xfrm>
          <a:prstGeom prst="roundRect">
            <a:avLst>
              <a:gd name="adj" fmla="val 8451"/>
            </a:avLst>
          </a:prstGeom>
          <a:solidFill>
            <a:srgbClr val="E3F6F4"/>
          </a:solidFill>
          <a:ln w="12700">
            <a:solidFill>
              <a:srgbClr val="B9E6E1"/>
            </a:solidFill>
            <a:prstDash val="solid"/>
          </a:ln>
        </p:spPr>
      </p:sp>
      <p:sp>
        <p:nvSpPr>
          <p:cNvPr id="6" name="Text 3"/>
          <p:cNvSpPr txBox="1"/>
          <p:nvPr/>
        </p:nvSpPr>
        <p:spPr>
          <a:xfrm>
            <a:off x="7955280" y="1664208"/>
            <a:ext cx="3566160" cy="548640"/>
          </a:xfrm>
          <a:prstGeom prst="rect">
            <a:avLst/>
          </a:prstGeom>
          <a:noFill/>
          <a:ln/>
        </p:spPr>
        <p:txBody>
          <a:bodyPr wrap="square" lIns="0" tIns="0" rIns="0" bIns="0" rtlCol="0" anchor="ctr"/>
          <a:lstStyle/>
          <a:p>
            <a:pPr indent="0" marL="0">
              <a:buNone/>
            </a:pPr>
            <a:r>
              <a:rPr lang="en-US" sz="3000" b="1" dirty="0">
                <a:solidFill>
                  <a:srgbClr val="0E9F9A"/>
                </a:solidFill>
              </a:rPr>
              <a:t>24×</a:t>
            </a:r>
            <a:endParaRPr lang="en-US" sz="3000" dirty="0"/>
          </a:p>
        </p:txBody>
      </p:sp>
      <p:sp>
        <p:nvSpPr>
          <p:cNvPr id="7" name="Text 4"/>
          <p:cNvSpPr txBox="1"/>
          <p:nvPr/>
        </p:nvSpPr>
        <p:spPr>
          <a:xfrm>
            <a:off x="7955280" y="2240280"/>
            <a:ext cx="3566160" cy="548640"/>
          </a:xfrm>
          <a:prstGeom prst="rect">
            <a:avLst/>
          </a:prstGeom>
          <a:noFill/>
          <a:ln/>
        </p:spPr>
        <p:txBody>
          <a:bodyPr wrap="square" lIns="0" tIns="0" rIns="0" bIns="0" rtlCol="0" anchor="t"/>
          <a:lstStyle/>
          <a:p>
            <a:pPr indent="0" marL="0">
              <a:buNone/>
            </a:pPr>
            <a:r>
              <a:rPr lang="en-US" sz="1200" dirty="0">
                <a:solidFill>
                  <a:srgbClr val="4A5A70"/>
                </a:solidFill>
              </a:rPr>
              <a:t>Growth in AI-dedicated capacity, 2025–2030: 275 MW → 6.5 GW (Wood Mackenzie)</a:t>
            </a:r>
            <a:endParaRPr lang="en-US" sz="1200" dirty="0"/>
          </a:p>
        </p:txBody>
      </p:sp>
      <p:sp>
        <p:nvSpPr>
          <p:cNvPr id="8" name="card"/>
          <p:cNvSpPr/>
          <p:nvPr/>
        </p:nvSpPr>
        <p:spPr>
          <a:xfrm>
            <a:off x="7726680" y="3017520"/>
            <a:ext cx="3913632" cy="1298448"/>
          </a:xfrm>
          <a:prstGeom prst="roundRect">
            <a:avLst>
              <a:gd name="adj" fmla="val 8451"/>
            </a:avLst>
          </a:prstGeom>
          <a:solidFill>
            <a:srgbClr val="F2F6FA"/>
          </a:solidFill>
          <a:ln w="12700">
            <a:solidFill>
              <a:srgbClr val="F2F6FA"/>
            </a:solidFill>
            <a:prstDash val="solid"/>
          </a:ln>
        </p:spPr>
      </p:sp>
      <p:sp>
        <p:nvSpPr>
          <p:cNvPr id="9" name="Text 6"/>
          <p:cNvSpPr txBox="1"/>
          <p:nvPr/>
        </p:nvSpPr>
        <p:spPr>
          <a:xfrm>
            <a:off x="7955280" y="3127248"/>
            <a:ext cx="3566160" cy="548640"/>
          </a:xfrm>
          <a:prstGeom prst="rect">
            <a:avLst/>
          </a:prstGeom>
          <a:noFill/>
          <a:ln/>
        </p:spPr>
        <p:txBody>
          <a:bodyPr wrap="square" lIns="0" tIns="0" rIns="0" bIns="0" rtlCol="0" anchor="ctr"/>
          <a:lstStyle/>
          <a:p>
            <a:pPr indent="0" marL="0">
              <a:buNone/>
            </a:pPr>
            <a:r>
              <a:rPr lang="en-US" sz="3000" b="1" dirty="0">
                <a:solidFill>
                  <a:srgbClr val="0F1E36"/>
                </a:solidFill>
              </a:rPr>
              <a:t>38,000+</a:t>
            </a:r>
            <a:endParaRPr lang="en-US" sz="3000" dirty="0"/>
          </a:p>
        </p:txBody>
      </p:sp>
      <p:sp>
        <p:nvSpPr>
          <p:cNvPr id="10" name="Text 7"/>
          <p:cNvSpPr txBox="1"/>
          <p:nvPr/>
        </p:nvSpPr>
        <p:spPr>
          <a:xfrm>
            <a:off x="7955280" y="3703320"/>
            <a:ext cx="3566160" cy="548640"/>
          </a:xfrm>
          <a:prstGeom prst="rect">
            <a:avLst/>
          </a:prstGeom>
          <a:noFill/>
          <a:ln/>
        </p:spPr>
        <p:txBody>
          <a:bodyPr wrap="square" lIns="0" tIns="0" rIns="0" bIns="0" rtlCol="0" anchor="t"/>
          <a:lstStyle/>
          <a:p>
            <a:pPr indent="0" marL="0">
              <a:buNone/>
            </a:pPr>
            <a:r>
              <a:rPr lang="en-US" sz="1200" dirty="0">
                <a:solidFill>
                  <a:srgbClr val="4A5A70"/>
                </a:solidFill>
              </a:rPr>
              <a:t>GPUs onboarded for common compute under the IndiaAI Mission (MeitY, Mar 2026)</a:t>
            </a:r>
            <a:endParaRPr lang="en-US" sz="1200" dirty="0"/>
          </a:p>
        </p:txBody>
      </p:sp>
      <p:sp>
        <p:nvSpPr>
          <p:cNvPr id="11" name="card"/>
          <p:cNvSpPr/>
          <p:nvPr/>
        </p:nvSpPr>
        <p:spPr>
          <a:xfrm>
            <a:off x="7726680" y="4480560"/>
            <a:ext cx="3913632" cy="1298448"/>
          </a:xfrm>
          <a:prstGeom prst="roundRect">
            <a:avLst>
              <a:gd name="adj" fmla="val 8451"/>
            </a:avLst>
          </a:prstGeom>
          <a:solidFill>
            <a:srgbClr val="F2F6FA"/>
          </a:solidFill>
          <a:ln w="12700">
            <a:solidFill>
              <a:srgbClr val="F2F6FA"/>
            </a:solidFill>
            <a:prstDash val="solid"/>
          </a:ln>
        </p:spPr>
      </p:sp>
      <p:sp>
        <p:nvSpPr>
          <p:cNvPr id="12" name="Text 9"/>
          <p:cNvSpPr txBox="1"/>
          <p:nvPr/>
        </p:nvSpPr>
        <p:spPr>
          <a:xfrm>
            <a:off x="7955280" y="4590288"/>
            <a:ext cx="3566160" cy="548640"/>
          </a:xfrm>
          <a:prstGeom prst="rect">
            <a:avLst/>
          </a:prstGeom>
          <a:noFill/>
          <a:ln/>
        </p:spPr>
        <p:txBody>
          <a:bodyPr wrap="square" lIns="0" tIns="0" rIns="0" bIns="0" rtlCol="0" anchor="ctr"/>
          <a:lstStyle/>
          <a:p>
            <a:pPr indent="0" marL="0">
              <a:buNone/>
            </a:pPr>
            <a:r>
              <a:rPr lang="en-US" sz="3000" b="1" dirty="0">
                <a:solidFill>
                  <a:srgbClr val="0F1E36"/>
                </a:solidFill>
              </a:rPr>
              <a:t>₹10,372 cr</a:t>
            </a:r>
            <a:endParaRPr lang="en-US" sz="3000" dirty="0"/>
          </a:p>
        </p:txBody>
      </p:sp>
      <p:sp>
        <p:nvSpPr>
          <p:cNvPr id="13" name="Text 10"/>
          <p:cNvSpPr txBox="1"/>
          <p:nvPr/>
        </p:nvSpPr>
        <p:spPr>
          <a:xfrm>
            <a:off x="7955280" y="5166360"/>
            <a:ext cx="3566160" cy="548640"/>
          </a:xfrm>
          <a:prstGeom prst="rect">
            <a:avLst/>
          </a:prstGeom>
          <a:noFill/>
          <a:ln/>
        </p:spPr>
        <p:txBody>
          <a:bodyPr wrap="square" lIns="0" tIns="0" rIns="0" bIns="0" rtlCol="0" anchor="t"/>
          <a:lstStyle/>
          <a:p>
            <a:pPr indent="0" marL="0">
              <a:buNone/>
            </a:pPr>
            <a:r>
              <a:rPr lang="en-US" sz="1200" dirty="0">
                <a:solidFill>
                  <a:srgbClr val="4A5A70"/>
                </a:solidFill>
              </a:rPr>
              <a:t>IndiaAI Mission outlay over five years (Union Cabinet, 2024)</a:t>
            </a:r>
            <a:endParaRPr lang="en-US" sz="1200" dirty="0"/>
          </a:p>
        </p:txBody>
      </p:sp>
      <p:sp>
        <p:nvSpPr>
          <p:cNvPr id="14" name="Text 11"/>
          <p:cNvSpPr txBox="1"/>
          <p:nvPr/>
        </p:nvSpPr>
        <p:spPr>
          <a:xfrm>
            <a:off x="548640" y="5989320"/>
            <a:ext cx="11064240" cy="274320"/>
          </a:xfrm>
          <a:prstGeom prst="rect">
            <a:avLst/>
          </a:prstGeom>
          <a:noFill/>
          <a:ln/>
        </p:spPr>
        <p:txBody>
          <a:bodyPr wrap="square" lIns="0" tIns="0" rIns="0" bIns="0" rtlCol="0" anchor="b"/>
          <a:lstStyle/>
          <a:p>
            <a:pPr indent="0" marL="0">
              <a:buNone/>
            </a:pPr>
            <a:r>
              <a:rPr lang="en-US" sz="1000" dirty="0">
                <a:solidFill>
                  <a:srgbClr val="7A889B"/>
                </a:solidFill>
              </a:rPr>
              <a:t>Sources: MeitY (2020 and 2025 actuals, Mar 2026); Savills India (Jul 2025); Colliers (May 2025); Wood Mackenzie via IANS (Jul 2026). Forecasts differ widely — treat 2030 as a range, not a point.</a:t>
            </a:r>
            <a:endParaRPr lang="en-US" sz="10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WHERE CAPACITY SITS</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AI build-outs will land first in a few hubs</a:t>
            </a:r>
            <a:endParaRPr lang="en-US" sz="3200" dirty="0"/>
          </a:p>
        </p:txBody>
      </p:sp>
      <p:pic>
        <p:nvPicPr>
          <p:cNvPr id="4" name="Image 0" descr="Map of India showing operational data-centre capacity by city: Mumbai 790 MW, Chennai 305 MW, Bengaluru 182 MW, Hyderabad 152 MW, Delhi NCR 76 MW, and Praverse HQ in Vadodara"/>
          <p:cNvPicPr>
            <a:picLocks noChangeAspect="1"/>
          </p:cNvPicPr>
          <p:nvPr/>
        </p:nvPicPr>
        <p:blipFill>
          <a:blip r:embed="rId1"/>
          <a:stretch>
            <a:fillRect/>
          </a:stretch>
        </p:blipFill>
        <p:spPr>
          <a:xfrm>
            <a:off x="822960" y="1371600"/>
            <a:ext cx="4526280" cy="4736996"/>
          </a:xfrm>
          <a:prstGeom prst="rect">
            <a:avLst/>
          </a:prstGeom>
        </p:spPr>
      </p:pic>
      <p:sp>
        <p:nvSpPr>
          <p:cNvPr id="5" name="card"/>
          <p:cNvSpPr/>
          <p:nvPr/>
        </p:nvSpPr>
        <p:spPr>
          <a:xfrm>
            <a:off x="5989320" y="1554480"/>
            <a:ext cx="5650992" cy="1115568"/>
          </a:xfrm>
          <a:prstGeom prst="roundRect">
            <a:avLst>
              <a:gd name="adj" fmla="val 9836"/>
            </a:avLst>
          </a:prstGeom>
          <a:solidFill>
            <a:srgbClr val="E3F6F4"/>
          </a:solidFill>
          <a:ln w="12700">
            <a:solidFill>
              <a:srgbClr val="B9E6E1"/>
            </a:solidFill>
            <a:prstDash val="solid"/>
          </a:ln>
        </p:spPr>
      </p:sp>
      <p:sp>
        <p:nvSpPr>
          <p:cNvPr id="6" name="Text 3"/>
          <p:cNvSpPr txBox="1"/>
          <p:nvPr/>
        </p:nvSpPr>
        <p:spPr>
          <a:xfrm>
            <a:off x="6217920" y="1554480"/>
            <a:ext cx="1737360" cy="1115568"/>
          </a:xfrm>
          <a:prstGeom prst="rect">
            <a:avLst/>
          </a:prstGeom>
          <a:noFill/>
          <a:ln/>
        </p:spPr>
        <p:txBody>
          <a:bodyPr wrap="square" lIns="0" tIns="0" rIns="0" bIns="0" rtlCol="0" anchor="ctr"/>
          <a:lstStyle/>
          <a:p>
            <a:pPr indent="0" marL="0">
              <a:buNone/>
            </a:pPr>
            <a:r>
              <a:rPr lang="en-US" sz="2800" b="1" dirty="0">
                <a:solidFill>
                  <a:srgbClr val="0E9F9A"/>
                </a:solidFill>
              </a:rPr>
              <a:t>~52%</a:t>
            </a:r>
            <a:endParaRPr lang="en-US" sz="2800" dirty="0"/>
          </a:p>
        </p:txBody>
      </p:sp>
      <p:sp>
        <p:nvSpPr>
          <p:cNvPr id="7" name="Text 4"/>
          <p:cNvSpPr txBox="1"/>
          <p:nvPr/>
        </p:nvSpPr>
        <p:spPr>
          <a:xfrm>
            <a:off x="8001000" y="1554480"/>
            <a:ext cx="3474720" cy="1115568"/>
          </a:xfrm>
          <a:prstGeom prst="rect">
            <a:avLst/>
          </a:prstGeom>
          <a:noFill/>
          <a:ln/>
        </p:spPr>
        <p:txBody>
          <a:bodyPr wrap="square" lIns="0" tIns="0" rIns="0" bIns="0" rtlCol="0" anchor="ctr"/>
          <a:lstStyle/>
          <a:p>
            <a:pPr indent="0" marL="0">
              <a:buNone/>
            </a:pPr>
            <a:r>
              <a:rPr lang="en-US" sz="1400" dirty="0">
                <a:solidFill>
                  <a:srgbClr val="4A5A70"/>
                </a:solidFill>
              </a:rPr>
              <a:t>of listed capacity is in Mumbai &amp; Navi Mumbai — 790 of ~1,520 MW</a:t>
            </a:r>
            <a:endParaRPr lang="en-US" sz="1400" dirty="0"/>
          </a:p>
        </p:txBody>
      </p:sp>
      <p:sp>
        <p:nvSpPr>
          <p:cNvPr id="8" name="card"/>
          <p:cNvSpPr/>
          <p:nvPr/>
        </p:nvSpPr>
        <p:spPr>
          <a:xfrm>
            <a:off x="5989320" y="2834640"/>
            <a:ext cx="5650992" cy="1115568"/>
          </a:xfrm>
          <a:prstGeom prst="roundRect">
            <a:avLst>
              <a:gd name="adj" fmla="val 9836"/>
            </a:avLst>
          </a:prstGeom>
          <a:solidFill>
            <a:srgbClr val="F2F6FA"/>
          </a:solidFill>
          <a:ln w="12700">
            <a:solidFill>
              <a:srgbClr val="F2F6FA"/>
            </a:solidFill>
            <a:prstDash val="solid"/>
          </a:ln>
        </p:spPr>
      </p:sp>
      <p:sp>
        <p:nvSpPr>
          <p:cNvPr id="9" name="Text 6"/>
          <p:cNvSpPr txBox="1"/>
          <p:nvPr/>
        </p:nvSpPr>
        <p:spPr>
          <a:xfrm>
            <a:off x="6217920" y="2834640"/>
            <a:ext cx="1737360" cy="1115568"/>
          </a:xfrm>
          <a:prstGeom prst="rect">
            <a:avLst/>
          </a:prstGeom>
          <a:noFill/>
          <a:ln/>
        </p:spPr>
        <p:txBody>
          <a:bodyPr wrap="square" lIns="0" tIns="0" rIns="0" bIns="0" rtlCol="0" anchor="ctr"/>
          <a:lstStyle/>
          <a:p>
            <a:pPr indent="0" marL="0">
              <a:buNone/>
            </a:pPr>
            <a:r>
              <a:rPr lang="en-US" sz="2800" b="1" dirty="0">
                <a:solidFill>
                  <a:srgbClr val="0F1E36"/>
                </a:solidFill>
              </a:rPr>
              <a:t>~65%</a:t>
            </a:r>
            <a:endParaRPr lang="en-US" sz="2800" dirty="0"/>
          </a:p>
        </p:txBody>
      </p:sp>
      <p:sp>
        <p:nvSpPr>
          <p:cNvPr id="10" name="Text 7"/>
          <p:cNvSpPr txBox="1"/>
          <p:nvPr/>
        </p:nvSpPr>
        <p:spPr>
          <a:xfrm>
            <a:off x="8001000" y="2834640"/>
            <a:ext cx="3474720" cy="1115568"/>
          </a:xfrm>
          <a:prstGeom prst="rect">
            <a:avLst/>
          </a:prstGeom>
          <a:noFill/>
          <a:ln/>
        </p:spPr>
        <p:txBody>
          <a:bodyPr wrap="square" lIns="0" tIns="0" rIns="0" bIns="0" rtlCol="0" anchor="ctr"/>
          <a:lstStyle/>
          <a:p>
            <a:pPr indent="0" marL="0">
              <a:buNone/>
            </a:pPr>
            <a:r>
              <a:rPr lang="en-US" sz="1400" dirty="0">
                <a:solidFill>
                  <a:srgbClr val="4A5A70"/>
                </a:solidFill>
              </a:rPr>
              <a:t>of installed IT load sits in Maharashtra and Tamil Nadu (Wood Mackenzie)</a:t>
            </a:r>
            <a:endParaRPr lang="en-US" sz="1400" dirty="0"/>
          </a:p>
        </p:txBody>
      </p:sp>
      <p:sp>
        <p:nvSpPr>
          <p:cNvPr id="11" name="card"/>
          <p:cNvSpPr/>
          <p:nvPr/>
        </p:nvSpPr>
        <p:spPr>
          <a:xfrm>
            <a:off x="5989320" y="4114800"/>
            <a:ext cx="5650992" cy="1115568"/>
          </a:xfrm>
          <a:prstGeom prst="roundRect">
            <a:avLst>
              <a:gd name="adj" fmla="val 9836"/>
            </a:avLst>
          </a:prstGeom>
          <a:solidFill>
            <a:srgbClr val="F2F6FA"/>
          </a:solidFill>
          <a:ln w="12700">
            <a:solidFill>
              <a:srgbClr val="F2F6FA"/>
            </a:solidFill>
            <a:prstDash val="solid"/>
          </a:ln>
        </p:spPr>
      </p:sp>
      <p:sp>
        <p:nvSpPr>
          <p:cNvPr id="12" name="Text 9"/>
          <p:cNvSpPr txBox="1"/>
          <p:nvPr/>
        </p:nvSpPr>
        <p:spPr>
          <a:xfrm>
            <a:off x="6217920" y="4114800"/>
            <a:ext cx="1737360" cy="1115568"/>
          </a:xfrm>
          <a:prstGeom prst="rect">
            <a:avLst/>
          </a:prstGeom>
          <a:noFill/>
          <a:ln/>
        </p:spPr>
        <p:txBody>
          <a:bodyPr wrap="square" lIns="0" tIns="0" rIns="0" bIns="0" rtlCol="0" anchor="ctr"/>
          <a:lstStyle/>
          <a:p>
            <a:pPr indent="0" marL="0">
              <a:buNone/>
            </a:pPr>
            <a:r>
              <a:rPr lang="en-US" sz="2800" b="1" dirty="0">
                <a:solidFill>
                  <a:srgbClr val="0F1E36"/>
                </a:solidFill>
              </a:rPr>
              <a:t>~400 km</a:t>
            </a:r>
            <a:endParaRPr lang="en-US" sz="2800" dirty="0"/>
          </a:p>
        </p:txBody>
      </p:sp>
      <p:sp>
        <p:nvSpPr>
          <p:cNvPr id="13" name="Text 10"/>
          <p:cNvSpPr txBox="1"/>
          <p:nvPr/>
        </p:nvSpPr>
        <p:spPr>
          <a:xfrm>
            <a:off x="8001000" y="4114800"/>
            <a:ext cx="3474720" cy="1115568"/>
          </a:xfrm>
          <a:prstGeom prst="rect">
            <a:avLst/>
          </a:prstGeom>
          <a:noFill/>
          <a:ln/>
        </p:spPr>
        <p:txBody>
          <a:bodyPr wrap="square" lIns="0" tIns="0" rIns="0" bIns="0" rtlCol="0" anchor="ctr"/>
          <a:lstStyle/>
          <a:p>
            <a:pPr indent="0" marL="0">
              <a:buNone/>
            </a:pPr>
            <a:r>
              <a:rPr lang="en-US" sz="1400" dirty="0">
                <a:solidFill>
                  <a:srgbClr val="4A5A70"/>
                </a:solidFill>
              </a:rPr>
              <a:t>Vadodara HQ to Mumbai — close to India's largest data-centre cluster</a:t>
            </a:r>
            <a:endParaRPr lang="en-US" sz="1400" dirty="0"/>
          </a:p>
        </p:txBody>
      </p:sp>
      <p:sp>
        <p:nvSpPr>
          <p:cNvPr id="14" name="Text 11"/>
          <p:cNvSpPr txBox="1"/>
          <p:nvPr/>
        </p:nvSpPr>
        <p:spPr>
          <a:xfrm>
            <a:off x="5989320" y="5440680"/>
            <a:ext cx="5650992" cy="548640"/>
          </a:xfrm>
          <a:prstGeom prst="rect">
            <a:avLst/>
          </a:prstGeom>
          <a:noFill/>
          <a:ln/>
        </p:spPr>
        <p:txBody>
          <a:bodyPr wrap="square" lIns="0" tIns="0" rIns="0" bIns="0" rtlCol="0" anchor="t"/>
          <a:lstStyle/>
          <a:p>
            <a:pPr indent="0" marL="0">
              <a:buNone/>
            </a:pPr>
            <a:r>
              <a:rPr lang="en-US" sz="1400" b="1" dirty="0">
                <a:solidFill>
                  <a:srgbClr val="0F1E36"/>
                </a:solidFill>
              </a:rPr>
              <a:t>What it means for us: </a:t>
            </a:r>
            <a:pPr indent="0" marL="0">
              <a:buNone/>
            </a:pPr>
            <a:r>
              <a:rPr lang="en-US" sz="1400" dirty="0">
                <a:solidFill>
                  <a:srgbClr val="4A5A70"/>
                </a:solidFill>
              </a:rPr>
              <a:t>sovereign AI clusters will be built in these hubs first, so that is where interconnect demand — and our first deployments — will land.</a:t>
            </a:r>
            <a:endParaRPr lang="en-US" sz="1400" dirty="0"/>
          </a:p>
        </p:txBody>
      </p:sp>
      <p:sp>
        <p:nvSpPr>
          <p:cNvPr id="15" name="Text 12"/>
          <p:cNvSpPr txBox="1"/>
          <p:nvPr/>
        </p:nvSpPr>
        <p:spPr>
          <a:xfrm>
            <a:off x="548640" y="5989320"/>
            <a:ext cx="11064240" cy="274320"/>
          </a:xfrm>
          <a:prstGeom prst="rect">
            <a:avLst/>
          </a:prstGeom>
          <a:noFill/>
          <a:ln/>
        </p:spPr>
        <p:txBody>
          <a:bodyPr wrap="square" lIns="0" tIns="0" rIns="0" bIns="0" rtlCol="0" anchor="b"/>
          <a:lstStyle/>
          <a:p>
            <a:pPr indent="0" marL="0">
              <a:buNone/>
            </a:pPr>
            <a:r>
              <a:rPr lang="en-US" sz="1000" dirty="0">
                <a:solidFill>
                  <a:srgbClr val="7A889B"/>
                </a:solidFill>
              </a:rPr>
              <a:t>Source: MeitY reply in Lok Sabha (Mar 2026), operational capacity by city; Pune and Kolkata together ~15 MW. Map boundary: Survey of India outline (DataMeet).</a:t>
            </a:r>
            <a:endParaRPr lang="en-US" sz="10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THE CONNECTIVITY LAYER</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Copper inside the rack, optics across the hall</a:t>
            </a:r>
            <a:endParaRPr lang="en-US" sz="3200" dirty="0"/>
          </a:p>
        </p:txBody>
      </p:sp>
      <p:sp>
        <p:nvSpPr>
          <p:cNvPr id="4" name="Text 2"/>
          <p:cNvSpPr txBox="1"/>
          <p:nvPr/>
        </p:nvSpPr>
        <p:spPr>
          <a:xfrm>
            <a:off x="548640" y="1298448"/>
            <a:ext cx="10789920" cy="365760"/>
          </a:xfrm>
          <a:prstGeom prst="rect">
            <a:avLst/>
          </a:prstGeom>
          <a:noFill/>
          <a:ln/>
        </p:spPr>
        <p:txBody>
          <a:bodyPr wrap="square" lIns="0" tIns="0" rIns="0" bIns="0" rtlCol="0" anchor="t"/>
          <a:lstStyle/>
          <a:p>
            <a:pPr indent="0" marL="0">
              <a:buNone/>
            </a:pPr>
            <a:r>
              <a:rPr lang="en-US" sz="1600" dirty="0">
                <a:solidFill>
                  <a:srgbClr val="4A5A70"/>
                </a:solidFill>
              </a:rPr>
              <a:t>Every GPU server connects to the fabric. Link reach decides whether copper or optics is used.</a:t>
            </a:r>
            <a:endParaRPr lang="en-US" sz="1600" dirty="0"/>
          </a:p>
        </p:txBody>
      </p:sp>
      <p:sp>
        <p:nvSpPr>
          <p:cNvPr id="5" name="connector"/>
          <p:cNvSpPr/>
          <p:nvPr/>
        </p:nvSpPr>
        <p:spPr>
          <a:xfrm flipV="1">
            <a:off x="1645920" y="2286000"/>
            <a:ext cx="822960" cy="731520"/>
          </a:xfrm>
          <a:prstGeom prst="line">
            <a:avLst/>
          </a:prstGeom>
          <a:noFill/>
          <a:ln w="28575">
            <a:solidFill>
              <a:srgbClr val="0E9F9A"/>
            </a:solidFill>
            <a:prstDash val="solid"/>
          </a:ln>
        </p:spPr>
      </p:sp>
      <p:sp>
        <p:nvSpPr>
          <p:cNvPr id="6" name="connector"/>
          <p:cNvSpPr/>
          <p:nvPr/>
        </p:nvSpPr>
        <p:spPr>
          <a:xfrm flipV="1">
            <a:off x="1645920" y="2286000"/>
            <a:ext cx="2834640" cy="731520"/>
          </a:xfrm>
          <a:prstGeom prst="line">
            <a:avLst/>
          </a:prstGeom>
          <a:noFill/>
          <a:ln w="28575">
            <a:solidFill>
              <a:srgbClr val="0E9F9A"/>
            </a:solidFill>
            <a:prstDash val="solid"/>
          </a:ln>
        </p:spPr>
      </p:sp>
      <p:sp>
        <p:nvSpPr>
          <p:cNvPr id="7" name="connector"/>
          <p:cNvSpPr/>
          <p:nvPr/>
        </p:nvSpPr>
        <p:spPr>
          <a:xfrm flipH="1" flipV="1">
            <a:off x="2468880" y="2286000"/>
            <a:ext cx="1005840" cy="731520"/>
          </a:xfrm>
          <a:prstGeom prst="line">
            <a:avLst/>
          </a:prstGeom>
          <a:noFill/>
          <a:ln w="28575">
            <a:solidFill>
              <a:srgbClr val="0E9F9A"/>
            </a:solidFill>
            <a:prstDash val="solid"/>
          </a:ln>
        </p:spPr>
      </p:sp>
      <p:sp>
        <p:nvSpPr>
          <p:cNvPr id="8" name="connector"/>
          <p:cNvSpPr/>
          <p:nvPr/>
        </p:nvSpPr>
        <p:spPr>
          <a:xfrm flipV="1">
            <a:off x="3474720" y="2286000"/>
            <a:ext cx="1005840" cy="731520"/>
          </a:xfrm>
          <a:prstGeom prst="line">
            <a:avLst/>
          </a:prstGeom>
          <a:noFill/>
          <a:ln w="28575">
            <a:solidFill>
              <a:srgbClr val="0E9F9A"/>
            </a:solidFill>
            <a:prstDash val="solid"/>
          </a:ln>
        </p:spPr>
      </p:sp>
      <p:sp>
        <p:nvSpPr>
          <p:cNvPr id="9" name="connector"/>
          <p:cNvSpPr/>
          <p:nvPr/>
        </p:nvSpPr>
        <p:spPr>
          <a:xfrm flipH="1" flipV="1">
            <a:off x="2468880" y="2286000"/>
            <a:ext cx="2834640" cy="731520"/>
          </a:xfrm>
          <a:prstGeom prst="line">
            <a:avLst/>
          </a:prstGeom>
          <a:noFill/>
          <a:ln w="28575">
            <a:solidFill>
              <a:srgbClr val="0E9F9A"/>
            </a:solidFill>
            <a:prstDash val="solid"/>
          </a:ln>
        </p:spPr>
      </p:sp>
      <p:sp>
        <p:nvSpPr>
          <p:cNvPr id="10" name="connector"/>
          <p:cNvSpPr/>
          <p:nvPr/>
        </p:nvSpPr>
        <p:spPr>
          <a:xfrm flipH="1" flipV="1">
            <a:off x="4480560" y="2286000"/>
            <a:ext cx="822960" cy="731520"/>
          </a:xfrm>
          <a:prstGeom prst="line">
            <a:avLst/>
          </a:prstGeom>
          <a:noFill/>
          <a:ln w="28575">
            <a:solidFill>
              <a:srgbClr val="0E9F9A"/>
            </a:solidFill>
            <a:prstDash val="solid"/>
          </a:ln>
        </p:spPr>
      </p:sp>
      <p:sp>
        <p:nvSpPr>
          <p:cNvPr id="11" name="connector"/>
          <p:cNvSpPr/>
          <p:nvPr/>
        </p:nvSpPr>
        <p:spPr>
          <a:xfrm flipV="1">
            <a:off x="1261872" y="3474720"/>
            <a:ext cx="384048" cy="731520"/>
          </a:xfrm>
          <a:prstGeom prst="line">
            <a:avLst/>
          </a:prstGeom>
          <a:noFill/>
          <a:ln w="28575">
            <a:solidFill>
              <a:srgbClr val="C07A2C"/>
            </a:solidFill>
            <a:prstDash val="solid"/>
          </a:ln>
        </p:spPr>
      </p:sp>
      <p:sp>
        <p:nvSpPr>
          <p:cNvPr id="12" name="connector"/>
          <p:cNvSpPr/>
          <p:nvPr/>
        </p:nvSpPr>
        <p:spPr>
          <a:xfrm flipH="1" flipV="1">
            <a:off x="1645920" y="3474720"/>
            <a:ext cx="438912" cy="731520"/>
          </a:xfrm>
          <a:prstGeom prst="line">
            <a:avLst/>
          </a:prstGeom>
          <a:noFill/>
          <a:ln w="28575">
            <a:solidFill>
              <a:srgbClr val="C07A2C"/>
            </a:solidFill>
            <a:prstDash val="solid"/>
          </a:ln>
        </p:spPr>
      </p:sp>
      <p:sp>
        <p:nvSpPr>
          <p:cNvPr id="13" name="connector"/>
          <p:cNvSpPr/>
          <p:nvPr/>
        </p:nvSpPr>
        <p:spPr>
          <a:xfrm flipV="1">
            <a:off x="3090672" y="3474720"/>
            <a:ext cx="384048" cy="731520"/>
          </a:xfrm>
          <a:prstGeom prst="line">
            <a:avLst/>
          </a:prstGeom>
          <a:noFill/>
          <a:ln w="28575">
            <a:solidFill>
              <a:srgbClr val="C07A2C"/>
            </a:solidFill>
            <a:prstDash val="solid"/>
          </a:ln>
        </p:spPr>
      </p:sp>
      <p:sp>
        <p:nvSpPr>
          <p:cNvPr id="14" name="connector"/>
          <p:cNvSpPr/>
          <p:nvPr/>
        </p:nvSpPr>
        <p:spPr>
          <a:xfrm flipH="1" flipV="1">
            <a:off x="3474720" y="3474720"/>
            <a:ext cx="438912" cy="731520"/>
          </a:xfrm>
          <a:prstGeom prst="line">
            <a:avLst/>
          </a:prstGeom>
          <a:noFill/>
          <a:ln w="28575">
            <a:solidFill>
              <a:srgbClr val="C07A2C"/>
            </a:solidFill>
            <a:prstDash val="solid"/>
          </a:ln>
        </p:spPr>
      </p:sp>
      <p:sp>
        <p:nvSpPr>
          <p:cNvPr id="15" name="connector"/>
          <p:cNvSpPr/>
          <p:nvPr/>
        </p:nvSpPr>
        <p:spPr>
          <a:xfrm flipV="1">
            <a:off x="4919472" y="3474720"/>
            <a:ext cx="384048" cy="731520"/>
          </a:xfrm>
          <a:prstGeom prst="line">
            <a:avLst/>
          </a:prstGeom>
          <a:noFill/>
          <a:ln w="28575">
            <a:solidFill>
              <a:srgbClr val="C07A2C"/>
            </a:solidFill>
            <a:prstDash val="solid"/>
          </a:ln>
        </p:spPr>
      </p:sp>
      <p:sp>
        <p:nvSpPr>
          <p:cNvPr id="16" name="connector"/>
          <p:cNvSpPr/>
          <p:nvPr/>
        </p:nvSpPr>
        <p:spPr>
          <a:xfrm flipH="1" flipV="1">
            <a:off x="5303520" y="3474720"/>
            <a:ext cx="438912" cy="731520"/>
          </a:xfrm>
          <a:prstGeom prst="line">
            <a:avLst/>
          </a:prstGeom>
          <a:noFill/>
          <a:ln w="28575">
            <a:solidFill>
              <a:srgbClr val="C07A2C"/>
            </a:solidFill>
            <a:prstDash val="solid"/>
          </a:ln>
        </p:spPr>
      </p:sp>
      <p:sp>
        <p:nvSpPr>
          <p:cNvPr id="17" name="spine switch"/>
          <p:cNvSpPr/>
          <p:nvPr/>
        </p:nvSpPr>
        <p:spPr>
          <a:xfrm>
            <a:off x="1783080" y="1828800"/>
            <a:ext cx="1371600" cy="457200"/>
          </a:xfrm>
          <a:prstGeom prst="roundRect">
            <a:avLst>
              <a:gd name="adj" fmla="val 16000"/>
            </a:avLst>
          </a:prstGeom>
          <a:solidFill>
            <a:srgbClr val="0F1E36"/>
          </a:solidFill>
          <a:ln w="12700">
            <a:solidFill>
              <a:srgbClr val="0F1E36"/>
            </a:solidFill>
            <a:prstDash val="solid"/>
          </a:ln>
        </p:spPr>
      </p:sp>
      <p:sp>
        <p:nvSpPr>
          <p:cNvPr id="18" name="Text 16"/>
          <p:cNvSpPr txBox="1"/>
          <p:nvPr/>
        </p:nvSpPr>
        <p:spPr>
          <a:xfrm>
            <a:off x="1783080" y="1828800"/>
            <a:ext cx="1371600" cy="457200"/>
          </a:xfrm>
          <a:prstGeom prst="rect">
            <a:avLst/>
          </a:prstGeom>
          <a:noFill/>
          <a:ln/>
        </p:spPr>
        <p:txBody>
          <a:bodyPr wrap="square" lIns="0" tIns="0" rIns="0" bIns="0" rtlCol="0" anchor="ctr"/>
          <a:lstStyle/>
          <a:p>
            <a:pPr algn="ctr" indent="0" marL="0">
              <a:buNone/>
            </a:pPr>
            <a:r>
              <a:rPr lang="en-US" sz="1200" b="1" dirty="0">
                <a:solidFill>
                  <a:srgbClr val="FFFFFF"/>
                </a:solidFill>
              </a:rPr>
              <a:t>Spine switch</a:t>
            </a:r>
            <a:endParaRPr lang="en-US" sz="1200" dirty="0"/>
          </a:p>
        </p:txBody>
      </p:sp>
      <p:sp>
        <p:nvSpPr>
          <p:cNvPr id="19" name="spine switch"/>
          <p:cNvSpPr/>
          <p:nvPr/>
        </p:nvSpPr>
        <p:spPr>
          <a:xfrm>
            <a:off x="3794760" y="1828800"/>
            <a:ext cx="1371600" cy="457200"/>
          </a:xfrm>
          <a:prstGeom prst="roundRect">
            <a:avLst>
              <a:gd name="adj" fmla="val 16000"/>
            </a:avLst>
          </a:prstGeom>
          <a:solidFill>
            <a:srgbClr val="0F1E36"/>
          </a:solidFill>
          <a:ln w="12700">
            <a:solidFill>
              <a:srgbClr val="0F1E36"/>
            </a:solidFill>
            <a:prstDash val="solid"/>
          </a:ln>
        </p:spPr>
      </p:sp>
      <p:sp>
        <p:nvSpPr>
          <p:cNvPr id="20" name="Text 18"/>
          <p:cNvSpPr txBox="1"/>
          <p:nvPr/>
        </p:nvSpPr>
        <p:spPr>
          <a:xfrm>
            <a:off x="3794760" y="1828800"/>
            <a:ext cx="1371600" cy="457200"/>
          </a:xfrm>
          <a:prstGeom prst="rect">
            <a:avLst/>
          </a:prstGeom>
          <a:noFill/>
          <a:ln/>
        </p:spPr>
        <p:txBody>
          <a:bodyPr wrap="square" lIns="0" tIns="0" rIns="0" bIns="0" rtlCol="0" anchor="ctr"/>
          <a:lstStyle/>
          <a:p>
            <a:pPr algn="ctr" indent="0" marL="0">
              <a:buNone/>
            </a:pPr>
            <a:r>
              <a:rPr lang="en-US" sz="1200" b="1" dirty="0">
                <a:solidFill>
                  <a:srgbClr val="FFFFFF"/>
                </a:solidFill>
              </a:rPr>
              <a:t>Spine switch</a:t>
            </a:r>
            <a:endParaRPr lang="en-US" sz="1200" dirty="0"/>
          </a:p>
        </p:txBody>
      </p:sp>
      <p:sp>
        <p:nvSpPr>
          <p:cNvPr id="21" name="leaf switch"/>
          <p:cNvSpPr/>
          <p:nvPr/>
        </p:nvSpPr>
        <p:spPr>
          <a:xfrm>
            <a:off x="960120" y="3017520"/>
            <a:ext cx="1371600" cy="457200"/>
          </a:xfrm>
          <a:prstGeom prst="roundRect">
            <a:avLst>
              <a:gd name="adj" fmla="val 16000"/>
            </a:avLst>
          </a:prstGeom>
          <a:solidFill>
            <a:srgbClr val="2563A8"/>
          </a:solidFill>
          <a:ln w="12700">
            <a:solidFill>
              <a:srgbClr val="2563A8"/>
            </a:solidFill>
            <a:prstDash val="solid"/>
          </a:ln>
        </p:spPr>
      </p:sp>
      <p:sp>
        <p:nvSpPr>
          <p:cNvPr id="22" name="Text 20"/>
          <p:cNvSpPr txBox="1"/>
          <p:nvPr/>
        </p:nvSpPr>
        <p:spPr>
          <a:xfrm>
            <a:off x="960120" y="3017520"/>
            <a:ext cx="1371600" cy="457200"/>
          </a:xfrm>
          <a:prstGeom prst="rect">
            <a:avLst/>
          </a:prstGeom>
          <a:noFill/>
          <a:ln/>
        </p:spPr>
        <p:txBody>
          <a:bodyPr wrap="square" lIns="0" tIns="0" rIns="0" bIns="0" rtlCol="0" anchor="ctr"/>
          <a:lstStyle/>
          <a:p>
            <a:pPr algn="ctr" indent="0" marL="0">
              <a:buNone/>
            </a:pPr>
            <a:r>
              <a:rPr lang="en-US" sz="1200" b="1" dirty="0">
                <a:solidFill>
                  <a:srgbClr val="FFFFFF"/>
                </a:solidFill>
              </a:rPr>
              <a:t>Leaf switch</a:t>
            </a:r>
            <a:endParaRPr lang="en-US" sz="1200" dirty="0"/>
          </a:p>
        </p:txBody>
      </p:sp>
      <p:sp>
        <p:nvSpPr>
          <p:cNvPr id="23" name="leaf switch"/>
          <p:cNvSpPr/>
          <p:nvPr/>
        </p:nvSpPr>
        <p:spPr>
          <a:xfrm>
            <a:off x="2788920" y="3017520"/>
            <a:ext cx="1371600" cy="457200"/>
          </a:xfrm>
          <a:prstGeom prst="roundRect">
            <a:avLst>
              <a:gd name="adj" fmla="val 16000"/>
            </a:avLst>
          </a:prstGeom>
          <a:solidFill>
            <a:srgbClr val="2563A8"/>
          </a:solidFill>
          <a:ln w="12700">
            <a:solidFill>
              <a:srgbClr val="2563A8"/>
            </a:solidFill>
            <a:prstDash val="solid"/>
          </a:ln>
        </p:spPr>
      </p:sp>
      <p:sp>
        <p:nvSpPr>
          <p:cNvPr id="24" name="Text 22"/>
          <p:cNvSpPr txBox="1"/>
          <p:nvPr/>
        </p:nvSpPr>
        <p:spPr>
          <a:xfrm>
            <a:off x="2788920" y="3017520"/>
            <a:ext cx="1371600" cy="457200"/>
          </a:xfrm>
          <a:prstGeom prst="rect">
            <a:avLst/>
          </a:prstGeom>
          <a:noFill/>
          <a:ln/>
        </p:spPr>
        <p:txBody>
          <a:bodyPr wrap="square" lIns="0" tIns="0" rIns="0" bIns="0" rtlCol="0" anchor="ctr"/>
          <a:lstStyle/>
          <a:p>
            <a:pPr algn="ctr" indent="0" marL="0">
              <a:buNone/>
            </a:pPr>
            <a:r>
              <a:rPr lang="en-US" sz="1200" b="1" dirty="0">
                <a:solidFill>
                  <a:srgbClr val="FFFFFF"/>
                </a:solidFill>
              </a:rPr>
              <a:t>Leaf switch</a:t>
            </a:r>
            <a:endParaRPr lang="en-US" sz="1200" dirty="0"/>
          </a:p>
        </p:txBody>
      </p:sp>
      <p:sp>
        <p:nvSpPr>
          <p:cNvPr id="25" name="leaf switch"/>
          <p:cNvSpPr/>
          <p:nvPr/>
        </p:nvSpPr>
        <p:spPr>
          <a:xfrm>
            <a:off x="4617720" y="3017520"/>
            <a:ext cx="1371600" cy="457200"/>
          </a:xfrm>
          <a:prstGeom prst="roundRect">
            <a:avLst>
              <a:gd name="adj" fmla="val 16000"/>
            </a:avLst>
          </a:prstGeom>
          <a:solidFill>
            <a:srgbClr val="2563A8"/>
          </a:solidFill>
          <a:ln w="12700">
            <a:solidFill>
              <a:srgbClr val="2563A8"/>
            </a:solidFill>
            <a:prstDash val="solid"/>
          </a:ln>
        </p:spPr>
      </p:sp>
      <p:sp>
        <p:nvSpPr>
          <p:cNvPr id="26" name="Text 24"/>
          <p:cNvSpPr txBox="1"/>
          <p:nvPr/>
        </p:nvSpPr>
        <p:spPr>
          <a:xfrm>
            <a:off x="4617720" y="3017520"/>
            <a:ext cx="1371600" cy="457200"/>
          </a:xfrm>
          <a:prstGeom prst="rect">
            <a:avLst/>
          </a:prstGeom>
          <a:noFill/>
          <a:ln/>
        </p:spPr>
        <p:txBody>
          <a:bodyPr wrap="square" lIns="0" tIns="0" rIns="0" bIns="0" rtlCol="0" anchor="ctr"/>
          <a:lstStyle/>
          <a:p>
            <a:pPr algn="ctr" indent="0" marL="0">
              <a:buNone/>
            </a:pPr>
            <a:r>
              <a:rPr lang="en-US" sz="1200" b="1" dirty="0">
                <a:solidFill>
                  <a:srgbClr val="FFFFFF"/>
                </a:solidFill>
              </a:rPr>
              <a:t>Leaf switch</a:t>
            </a:r>
            <a:endParaRPr lang="en-US" sz="1200" dirty="0"/>
          </a:p>
        </p:txBody>
      </p:sp>
      <p:sp>
        <p:nvSpPr>
          <p:cNvPr id="27" name="GPU server"/>
          <p:cNvSpPr/>
          <p:nvPr/>
        </p:nvSpPr>
        <p:spPr>
          <a:xfrm>
            <a:off x="914400" y="4206240"/>
            <a:ext cx="694944" cy="566928"/>
          </a:xfrm>
          <a:prstGeom prst="roundRect">
            <a:avLst>
              <a:gd name="adj" fmla="val 9677"/>
            </a:avLst>
          </a:prstGeom>
          <a:solidFill>
            <a:srgbClr val="F2F6FA"/>
          </a:solidFill>
          <a:ln w="12700">
            <a:solidFill>
              <a:srgbClr val="9DB2C6"/>
            </a:solidFill>
            <a:prstDash val="solid"/>
          </a:ln>
        </p:spPr>
      </p:sp>
      <p:sp>
        <p:nvSpPr>
          <p:cNvPr id="28" name="Text 26"/>
          <p:cNvSpPr txBox="1"/>
          <p:nvPr/>
        </p:nvSpPr>
        <p:spPr>
          <a:xfrm>
            <a:off x="914400" y="4206240"/>
            <a:ext cx="694944" cy="566928"/>
          </a:xfrm>
          <a:prstGeom prst="rect">
            <a:avLst/>
          </a:prstGeom>
          <a:noFill/>
          <a:ln/>
        </p:spPr>
        <p:txBody>
          <a:bodyPr wrap="square" lIns="0" tIns="0" rIns="0" bIns="0" rtlCol="0" anchor="ctr"/>
          <a:lstStyle/>
          <a:p>
            <a:pPr algn="ctr" indent="0" marL="0">
              <a:buNone/>
            </a:pPr>
            <a:r>
              <a:rPr lang="en-US" sz="1000" b="1" dirty="0">
                <a:solidFill>
                  <a:srgbClr val="0F1E36"/>
                </a:solidFill>
              </a:rPr>
              <a:t>GPU</a:t>
            </a:r>
            <a:endParaRPr lang="en-US" sz="1000" dirty="0"/>
          </a:p>
          <a:p>
            <a:pPr algn="ctr" indent="0" marL="0">
              <a:buNone/>
            </a:pPr>
            <a:r>
              <a:rPr lang="en-US" sz="1000" b="1" dirty="0">
                <a:solidFill>
                  <a:srgbClr val="0F1E36"/>
                </a:solidFill>
              </a:rPr>
              <a:t>server</a:t>
            </a:r>
            <a:endParaRPr lang="en-US" sz="1000" dirty="0"/>
          </a:p>
        </p:txBody>
      </p:sp>
      <p:sp>
        <p:nvSpPr>
          <p:cNvPr id="29" name="GPU server"/>
          <p:cNvSpPr/>
          <p:nvPr/>
        </p:nvSpPr>
        <p:spPr>
          <a:xfrm>
            <a:off x="1737360" y="4206240"/>
            <a:ext cx="694944" cy="566928"/>
          </a:xfrm>
          <a:prstGeom prst="roundRect">
            <a:avLst>
              <a:gd name="adj" fmla="val 9677"/>
            </a:avLst>
          </a:prstGeom>
          <a:solidFill>
            <a:srgbClr val="F2F6FA"/>
          </a:solidFill>
          <a:ln w="12700">
            <a:solidFill>
              <a:srgbClr val="9DB2C6"/>
            </a:solidFill>
            <a:prstDash val="solid"/>
          </a:ln>
        </p:spPr>
      </p:sp>
      <p:sp>
        <p:nvSpPr>
          <p:cNvPr id="30" name="Text 28"/>
          <p:cNvSpPr txBox="1"/>
          <p:nvPr/>
        </p:nvSpPr>
        <p:spPr>
          <a:xfrm>
            <a:off x="1737360" y="4206240"/>
            <a:ext cx="694944" cy="566928"/>
          </a:xfrm>
          <a:prstGeom prst="rect">
            <a:avLst/>
          </a:prstGeom>
          <a:noFill/>
          <a:ln/>
        </p:spPr>
        <p:txBody>
          <a:bodyPr wrap="square" lIns="0" tIns="0" rIns="0" bIns="0" rtlCol="0" anchor="ctr"/>
          <a:lstStyle/>
          <a:p>
            <a:pPr algn="ctr" indent="0" marL="0">
              <a:buNone/>
            </a:pPr>
            <a:r>
              <a:rPr lang="en-US" sz="1000" b="1" dirty="0">
                <a:solidFill>
                  <a:srgbClr val="0F1E36"/>
                </a:solidFill>
              </a:rPr>
              <a:t>GPU</a:t>
            </a:r>
            <a:endParaRPr lang="en-US" sz="1000" dirty="0"/>
          </a:p>
          <a:p>
            <a:pPr algn="ctr" indent="0" marL="0">
              <a:buNone/>
            </a:pPr>
            <a:r>
              <a:rPr lang="en-US" sz="1000" b="1" dirty="0">
                <a:solidFill>
                  <a:srgbClr val="0F1E36"/>
                </a:solidFill>
              </a:rPr>
              <a:t>server</a:t>
            </a:r>
            <a:endParaRPr lang="en-US" sz="1000" dirty="0"/>
          </a:p>
        </p:txBody>
      </p:sp>
      <p:sp>
        <p:nvSpPr>
          <p:cNvPr id="31" name="GPU server"/>
          <p:cNvSpPr/>
          <p:nvPr/>
        </p:nvSpPr>
        <p:spPr>
          <a:xfrm>
            <a:off x="2743200" y="4206240"/>
            <a:ext cx="694944" cy="566928"/>
          </a:xfrm>
          <a:prstGeom prst="roundRect">
            <a:avLst>
              <a:gd name="adj" fmla="val 9677"/>
            </a:avLst>
          </a:prstGeom>
          <a:solidFill>
            <a:srgbClr val="F2F6FA"/>
          </a:solidFill>
          <a:ln w="12700">
            <a:solidFill>
              <a:srgbClr val="9DB2C6"/>
            </a:solidFill>
            <a:prstDash val="solid"/>
          </a:ln>
        </p:spPr>
      </p:sp>
      <p:sp>
        <p:nvSpPr>
          <p:cNvPr id="32" name="Text 30"/>
          <p:cNvSpPr txBox="1"/>
          <p:nvPr/>
        </p:nvSpPr>
        <p:spPr>
          <a:xfrm>
            <a:off x="2743200" y="4206240"/>
            <a:ext cx="694944" cy="566928"/>
          </a:xfrm>
          <a:prstGeom prst="rect">
            <a:avLst/>
          </a:prstGeom>
          <a:noFill/>
          <a:ln/>
        </p:spPr>
        <p:txBody>
          <a:bodyPr wrap="square" lIns="0" tIns="0" rIns="0" bIns="0" rtlCol="0" anchor="ctr"/>
          <a:lstStyle/>
          <a:p>
            <a:pPr algn="ctr" indent="0" marL="0">
              <a:buNone/>
            </a:pPr>
            <a:r>
              <a:rPr lang="en-US" sz="1000" b="1" dirty="0">
                <a:solidFill>
                  <a:srgbClr val="0F1E36"/>
                </a:solidFill>
              </a:rPr>
              <a:t>GPU</a:t>
            </a:r>
            <a:endParaRPr lang="en-US" sz="1000" dirty="0"/>
          </a:p>
          <a:p>
            <a:pPr algn="ctr" indent="0" marL="0">
              <a:buNone/>
            </a:pPr>
            <a:r>
              <a:rPr lang="en-US" sz="1000" b="1" dirty="0">
                <a:solidFill>
                  <a:srgbClr val="0F1E36"/>
                </a:solidFill>
              </a:rPr>
              <a:t>server</a:t>
            </a:r>
            <a:endParaRPr lang="en-US" sz="1000" dirty="0"/>
          </a:p>
        </p:txBody>
      </p:sp>
      <p:sp>
        <p:nvSpPr>
          <p:cNvPr id="33" name="GPU server"/>
          <p:cNvSpPr/>
          <p:nvPr/>
        </p:nvSpPr>
        <p:spPr>
          <a:xfrm>
            <a:off x="3566160" y="4206240"/>
            <a:ext cx="694944" cy="566928"/>
          </a:xfrm>
          <a:prstGeom prst="roundRect">
            <a:avLst>
              <a:gd name="adj" fmla="val 9677"/>
            </a:avLst>
          </a:prstGeom>
          <a:solidFill>
            <a:srgbClr val="F2F6FA"/>
          </a:solidFill>
          <a:ln w="12700">
            <a:solidFill>
              <a:srgbClr val="9DB2C6"/>
            </a:solidFill>
            <a:prstDash val="solid"/>
          </a:ln>
        </p:spPr>
      </p:sp>
      <p:sp>
        <p:nvSpPr>
          <p:cNvPr id="34" name="Text 32"/>
          <p:cNvSpPr txBox="1"/>
          <p:nvPr/>
        </p:nvSpPr>
        <p:spPr>
          <a:xfrm>
            <a:off x="3566160" y="4206240"/>
            <a:ext cx="694944" cy="566928"/>
          </a:xfrm>
          <a:prstGeom prst="rect">
            <a:avLst/>
          </a:prstGeom>
          <a:noFill/>
          <a:ln/>
        </p:spPr>
        <p:txBody>
          <a:bodyPr wrap="square" lIns="0" tIns="0" rIns="0" bIns="0" rtlCol="0" anchor="ctr"/>
          <a:lstStyle/>
          <a:p>
            <a:pPr algn="ctr" indent="0" marL="0">
              <a:buNone/>
            </a:pPr>
            <a:r>
              <a:rPr lang="en-US" sz="1000" b="1" dirty="0">
                <a:solidFill>
                  <a:srgbClr val="0F1E36"/>
                </a:solidFill>
              </a:rPr>
              <a:t>GPU</a:t>
            </a:r>
            <a:endParaRPr lang="en-US" sz="1000" dirty="0"/>
          </a:p>
          <a:p>
            <a:pPr algn="ctr" indent="0" marL="0">
              <a:buNone/>
            </a:pPr>
            <a:r>
              <a:rPr lang="en-US" sz="1000" b="1" dirty="0">
                <a:solidFill>
                  <a:srgbClr val="0F1E36"/>
                </a:solidFill>
              </a:rPr>
              <a:t>server</a:t>
            </a:r>
            <a:endParaRPr lang="en-US" sz="1000" dirty="0"/>
          </a:p>
        </p:txBody>
      </p:sp>
      <p:sp>
        <p:nvSpPr>
          <p:cNvPr id="35" name="GPU server"/>
          <p:cNvSpPr/>
          <p:nvPr/>
        </p:nvSpPr>
        <p:spPr>
          <a:xfrm>
            <a:off x="4572000" y="4206240"/>
            <a:ext cx="694944" cy="566928"/>
          </a:xfrm>
          <a:prstGeom prst="roundRect">
            <a:avLst>
              <a:gd name="adj" fmla="val 9677"/>
            </a:avLst>
          </a:prstGeom>
          <a:solidFill>
            <a:srgbClr val="F2F6FA"/>
          </a:solidFill>
          <a:ln w="12700">
            <a:solidFill>
              <a:srgbClr val="9DB2C6"/>
            </a:solidFill>
            <a:prstDash val="solid"/>
          </a:ln>
        </p:spPr>
      </p:sp>
      <p:sp>
        <p:nvSpPr>
          <p:cNvPr id="36" name="Text 34"/>
          <p:cNvSpPr txBox="1"/>
          <p:nvPr/>
        </p:nvSpPr>
        <p:spPr>
          <a:xfrm>
            <a:off x="4572000" y="4206240"/>
            <a:ext cx="694944" cy="566928"/>
          </a:xfrm>
          <a:prstGeom prst="rect">
            <a:avLst/>
          </a:prstGeom>
          <a:noFill/>
          <a:ln/>
        </p:spPr>
        <p:txBody>
          <a:bodyPr wrap="square" lIns="0" tIns="0" rIns="0" bIns="0" rtlCol="0" anchor="ctr"/>
          <a:lstStyle/>
          <a:p>
            <a:pPr algn="ctr" indent="0" marL="0">
              <a:buNone/>
            </a:pPr>
            <a:r>
              <a:rPr lang="en-US" sz="1000" b="1" dirty="0">
                <a:solidFill>
                  <a:srgbClr val="0F1E36"/>
                </a:solidFill>
              </a:rPr>
              <a:t>GPU</a:t>
            </a:r>
            <a:endParaRPr lang="en-US" sz="1000" dirty="0"/>
          </a:p>
          <a:p>
            <a:pPr algn="ctr" indent="0" marL="0">
              <a:buNone/>
            </a:pPr>
            <a:r>
              <a:rPr lang="en-US" sz="1000" b="1" dirty="0">
                <a:solidFill>
                  <a:srgbClr val="0F1E36"/>
                </a:solidFill>
              </a:rPr>
              <a:t>server</a:t>
            </a:r>
            <a:endParaRPr lang="en-US" sz="1000" dirty="0"/>
          </a:p>
        </p:txBody>
      </p:sp>
      <p:sp>
        <p:nvSpPr>
          <p:cNvPr id="37" name="GPU server"/>
          <p:cNvSpPr/>
          <p:nvPr/>
        </p:nvSpPr>
        <p:spPr>
          <a:xfrm>
            <a:off x="5394960" y="4206240"/>
            <a:ext cx="694944" cy="566928"/>
          </a:xfrm>
          <a:prstGeom prst="roundRect">
            <a:avLst>
              <a:gd name="adj" fmla="val 9677"/>
            </a:avLst>
          </a:prstGeom>
          <a:solidFill>
            <a:srgbClr val="F2F6FA"/>
          </a:solidFill>
          <a:ln w="12700">
            <a:solidFill>
              <a:srgbClr val="9DB2C6"/>
            </a:solidFill>
            <a:prstDash val="solid"/>
          </a:ln>
        </p:spPr>
      </p:sp>
      <p:sp>
        <p:nvSpPr>
          <p:cNvPr id="38" name="Text 36"/>
          <p:cNvSpPr txBox="1"/>
          <p:nvPr/>
        </p:nvSpPr>
        <p:spPr>
          <a:xfrm>
            <a:off x="5394960" y="4206240"/>
            <a:ext cx="694944" cy="566928"/>
          </a:xfrm>
          <a:prstGeom prst="rect">
            <a:avLst/>
          </a:prstGeom>
          <a:noFill/>
          <a:ln/>
        </p:spPr>
        <p:txBody>
          <a:bodyPr wrap="square" lIns="0" tIns="0" rIns="0" bIns="0" rtlCol="0" anchor="ctr"/>
          <a:lstStyle/>
          <a:p>
            <a:pPr algn="ctr" indent="0" marL="0">
              <a:buNone/>
            </a:pPr>
            <a:r>
              <a:rPr lang="en-US" sz="1000" b="1" dirty="0">
                <a:solidFill>
                  <a:srgbClr val="0F1E36"/>
                </a:solidFill>
              </a:rPr>
              <a:t>GPU</a:t>
            </a:r>
            <a:endParaRPr lang="en-US" sz="1000" dirty="0"/>
          </a:p>
          <a:p>
            <a:pPr algn="ctr" indent="0" marL="0">
              <a:buNone/>
            </a:pPr>
            <a:r>
              <a:rPr lang="en-US" sz="1000" b="1" dirty="0">
                <a:solidFill>
                  <a:srgbClr val="0F1E36"/>
                </a:solidFill>
              </a:rPr>
              <a:t>server</a:t>
            </a:r>
            <a:endParaRPr lang="en-US" sz="1000" dirty="0"/>
          </a:p>
        </p:txBody>
      </p:sp>
      <p:sp>
        <p:nvSpPr>
          <p:cNvPr id="39" name="connector"/>
          <p:cNvSpPr/>
          <p:nvPr/>
        </p:nvSpPr>
        <p:spPr>
          <a:xfrm>
            <a:off x="640080" y="5148072"/>
            <a:ext cx="457200" cy="914"/>
          </a:xfrm>
          <a:prstGeom prst="line">
            <a:avLst/>
          </a:prstGeom>
          <a:noFill/>
          <a:ln w="38100">
            <a:solidFill>
              <a:srgbClr val="0E9F9A"/>
            </a:solidFill>
            <a:prstDash val="solid"/>
          </a:ln>
        </p:spPr>
      </p:sp>
      <p:sp>
        <p:nvSpPr>
          <p:cNvPr id="40" name="Text 38"/>
          <p:cNvSpPr txBox="1"/>
          <p:nvPr/>
        </p:nvSpPr>
        <p:spPr>
          <a:xfrm>
            <a:off x="1188720" y="5010912"/>
            <a:ext cx="4937760" cy="274320"/>
          </a:xfrm>
          <a:prstGeom prst="rect">
            <a:avLst/>
          </a:prstGeom>
          <a:noFill/>
          <a:ln/>
        </p:spPr>
        <p:txBody>
          <a:bodyPr wrap="square" lIns="0" tIns="0" rIns="0" bIns="0" rtlCol="0" anchor="t"/>
          <a:lstStyle/>
          <a:p>
            <a:pPr indent="0" marL="0">
              <a:buNone/>
            </a:pPr>
            <a:r>
              <a:rPr lang="en-US" sz="1300" b="1" dirty="0">
                <a:solidFill>
                  <a:srgbClr val="0F1E36"/>
                </a:solidFill>
              </a:rPr>
              <a:t>Optical</a:t>
            </a:r>
            <a:pPr indent="0" marL="0">
              <a:buNone/>
            </a:pPr>
            <a:r>
              <a:rPr lang="en-US" sz="1300" dirty="0">
                <a:solidFill>
                  <a:srgbClr val="4A5A70"/>
                </a:solidFill>
              </a:rPr>
              <a:t> — AOC &amp; transceivers, across rows and halls</a:t>
            </a:r>
            <a:endParaRPr lang="en-US" sz="1300" dirty="0"/>
          </a:p>
        </p:txBody>
      </p:sp>
      <p:sp>
        <p:nvSpPr>
          <p:cNvPr id="41" name="connector"/>
          <p:cNvSpPr/>
          <p:nvPr/>
        </p:nvSpPr>
        <p:spPr>
          <a:xfrm>
            <a:off x="640080" y="5513832"/>
            <a:ext cx="457200" cy="914"/>
          </a:xfrm>
          <a:prstGeom prst="line">
            <a:avLst/>
          </a:prstGeom>
          <a:noFill/>
          <a:ln w="38100">
            <a:solidFill>
              <a:srgbClr val="C07A2C"/>
            </a:solidFill>
            <a:prstDash val="solid"/>
          </a:ln>
        </p:spPr>
      </p:sp>
      <p:sp>
        <p:nvSpPr>
          <p:cNvPr id="42" name="Text 40"/>
          <p:cNvSpPr txBox="1"/>
          <p:nvPr/>
        </p:nvSpPr>
        <p:spPr>
          <a:xfrm>
            <a:off x="1188720" y="5376672"/>
            <a:ext cx="4937760" cy="274320"/>
          </a:xfrm>
          <a:prstGeom prst="rect">
            <a:avLst/>
          </a:prstGeom>
          <a:noFill/>
          <a:ln/>
        </p:spPr>
        <p:txBody>
          <a:bodyPr wrap="square" lIns="0" tIns="0" rIns="0" bIns="0" rtlCol="0" anchor="t"/>
          <a:lstStyle/>
          <a:p>
            <a:pPr indent="0" marL="0">
              <a:buNone/>
            </a:pPr>
            <a:r>
              <a:rPr lang="en-US" sz="1300" b="1" dirty="0">
                <a:solidFill>
                  <a:srgbClr val="0F1E36"/>
                </a:solidFill>
              </a:rPr>
              <a:t>Copper</a:t>
            </a:r>
            <a:pPr indent="0" marL="0">
              <a:buNone/>
            </a:pPr>
            <a:r>
              <a:rPr lang="en-US" sz="1300" dirty="0">
                <a:solidFill>
                  <a:srgbClr val="4A5A70"/>
                </a:solidFill>
              </a:rPr>
              <a:t> — DAC / ACC / AEC, inside and next to the rack</a:t>
            </a:r>
            <a:endParaRPr lang="en-US" sz="1300" dirty="0"/>
          </a:p>
        </p:txBody>
      </p:sp>
      <p:graphicFrame>
        <p:nvGraphicFramePr>
          <p:cNvPr id="43" name="Chart 0" descr=""/>
          <p:cNvGraphicFramePr/>
          <p:nvPr/>
        </p:nvGraphicFramePr>
        <p:xfrm>
          <a:off x="6172200" y="1828800"/>
          <a:ext cx="5486400" cy="3931920"/>
        </p:xfrm>
        <a:graphic xmlns:a="http://schemas.openxmlformats.org/drawingml/2006/main">
          <a:graphicData uri="http://schemas.openxmlformats.org/drawingml/2006/chart">
            <c:chart xmlns:c="http://schemas.openxmlformats.org/drawingml/2006/chart" r:id="rId1"/>
          </a:graphicData>
        </a:graphic>
      </p:graphicFrame>
      <p:sp>
        <p:nvSpPr>
          <p:cNvPr id="44" name="Text 41"/>
          <p:cNvSpPr txBox="1"/>
          <p:nvPr/>
        </p:nvSpPr>
        <p:spPr>
          <a:xfrm>
            <a:off x="548640" y="5989320"/>
            <a:ext cx="11064240" cy="274320"/>
          </a:xfrm>
          <a:prstGeom prst="rect">
            <a:avLst/>
          </a:prstGeom>
          <a:noFill/>
          <a:ln/>
        </p:spPr>
        <p:txBody>
          <a:bodyPr wrap="square" lIns="0" tIns="0" rIns="0" bIns="0" rtlCol="0" anchor="b"/>
          <a:lstStyle/>
          <a:p>
            <a:pPr indent="0" marL="0">
              <a:buNone/>
            </a:pPr>
            <a:r>
              <a:rPr lang="en-US" sz="1000" dirty="0">
                <a:solidFill>
                  <a:srgbClr val="7A889B"/>
                </a:solidFill>
              </a:rPr>
              <a:t>Reach values are typical maximums at 400G–800G and vary by product and speed; the AEC figure is our partner's 9 m 800G specification. Indicative, for architecture discussions.</a:t>
            </a:r>
            <a:endParaRPr lang="en-US" sz="10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PORTFOLIO · VIA OUR USA TECHNOLOGY PARTNER</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Interconnect from 100G to 1.6T</a:t>
            </a:r>
            <a:endParaRPr lang="en-US" sz="3200" dirty="0"/>
          </a:p>
        </p:txBody>
      </p:sp>
      <p:sp>
        <p:nvSpPr>
          <p:cNvPr id="4" name="card"/>
          <p:cNvSpPr/>
          <p:nvPr/>
        </p:nvSpPr>
        <p:spPr>
          <a:xfrm>
            <a:off x="548640" y="1554480"/>
            <a:ext cx="3514344" cy="1188720"/>
          </a:xfrm>
          <a:prstGeom prst="roundRect">
            <a:avLst>
              <a:gd name="adj" fmla="val 9231"/>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5" name="icon circle"/>
          <p:cNvSpPr/>
          <p:nvPr/>
        </p:nvSpPr>
        <p:spPr>
          <a:xfrm>
            <a:off x="777240" y="1856232"/>
            <a:ext cx="566928" cy="566928"/>
          </a:xfrm>
          <a:prstGeom prst="ellipse">
            <a:avLst/>
          </a:prstGeom>
          <a:solidFill>
            <a:srgbClr val="F6ECE0"/>
          </a:solidFill>
          <a:ln w="12700">
            <a:solidFill>
              <a:srgbClr val="F6ECE0"/>
            </a:solidFill>
            <a:prstDash val="solid"/>
          </a:ln>
        </p:spPr>
      </p:sp>
      <p:pic>
        <p:nvPicPr>
          <p:cNvPr id="6" name="Image 0" descr="Cable icon"/>
          <p:cNvPicPr>
            <a:picLocks noChangeAspect="1"/>
          </p:cNvPicPr>
          <p:nvPr/>
        </p:nvPicPr>
        <p:blipFill>
          <a:blip r:embed="rId1"/>
          <a:stretch>
            <a:fillRect/>
          </a:stretch>
        </p:blipFill>
        <p:spPr>
          <a:xfrm>
            <a:off x="901964" y="1980956"/>
            <a:ext cx="317480" cy="317480"/>
          </a:xfrm>
          <a:prstGeom prst="rect">
            <a:avLst/>
          </a:prstGeom>
        </p:spPr>
      </p:pic>
      <p:sp>
        <p:nvSpPr>
          <p:cNvPr id="7" name="Text 4"/>
          <p:cNvSpPr txBox="1"/>
          <p:nvPr/>
        </p:nvSpPr>
        <p:spPr>
          <a:xfrm>
            <a:off x="1508760" y="1737360"/>
            <a:ext cx="2417064" cy="365760"/>
          </a:xfrm>
          <a:prstGeom prst="rect">
            <a:avLst/>
          </a:prstGeom>
          <a:noFill/>
          <a:ln/>
        </p:spPr>
        <p:txBody>
          <a:bodyPr wrap="square" lIns="0" tIns="0" rIns="0" bIns="0" rtlCol="0" anchor="t"/>
          <a:lstStyle/>
          <a:p>
            <a:pPr indent="0" marL="0">
              <a:buNone/>
            </a:pPr>
            <a:r>
              <a:rPr lang="en-US" sz="1600" b="1" dirty="0">
                <a:solidFill>
                  <a:srgbClr val="0F1E36"/>
                </a:solidFill>
              </a:rPr>
              <a:t>Direct attach copper (DAC)</a:t>
            </a:r>
            <a:endParaRPr lang="en-US" sz="1600" dirty="0"/>
          </a:p>
        </p:txBody>
      </p:sp>
      <p:sp>
        <p:nvSpPr>
          <p:cNvPr id="8" name="Text 5"/>
          <p:cNvSpPr txBox="1"/>
          <p:nvPr/>
        </p:nvSpPr>
        <p:spPr>
          <a:xfrm>
            <a:off x="1508760" y="2121408"/>
            <a:ext cx="2417064" cy="548640"/>
          </a:xfrm>
          <a:prstGeom prst="rect">
            <a:avLst/>
          </a:prstGeom>
          <a:noFill/>
          <a:ln/>
        </p:spPr>
        <p:txBody>
          <a:bodyPr wrap="square" lIns="0" tIns="0" rIns="0" bIns="0" rtlCol="0" anchor="t"/>
          <a:lstStyle/>
          <a:p>
            <a:pPr indent="0" marL="0">
              <a:buNone/>
            </a:pPr>
            <a:r>
              <a:rPr lang="en-US" sz="1300" dirty="0">
                <a:solidFill>
                  <a:srgbClr val="4A5A70"/>
                </a:solidFill>
              </a:rPr>
              <a:t>Passive copper for ultra-low-latency, in-rack links.</a:t>
            </a:r>
            <a:endParaRPr lang="en-US" sz="1300" dirty="0"/>
          </a:p>
        </p:txBody>
      </p:sp>
      <p:sp>
        <p:nvSpPr>
          <p:cNvPr id="9" name="card"/>
          <p:cNvSpPr/>
          <p:nvPr/>
        </p:nvSpPr>
        <p:spPr>
          <a:xfrm>
            <a:off x="4337304" y="1554480"/>
            <a:ext cx="3514344" cy="1188720"/>
          </a:xfrm>
          <a:prstGeom prst="roundRect">
            <a:avLst>
              <a:gd name="adj" fmla="val 9231"/>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0" name="icon circle"/>
          <p:cNvSpPr/>
          <p:nvPr/>
        </p:nvSpPr>
        <p:spPr>
          <a:xfrm>
            <a:off x="4565904" y="1856232"/>
            <a:ext cx="566928" cy="566928"/>
          </a:xfrm>
          <a:prstGeom prst="ellipse">
            <a:avLst/>
          </a:prstGeom>
          <a:solidFill>
            <a:srgbClr val="F6ECE0"/>
          </a:solidFill>
          <a:ln w="12700">
            <a:solidFill>
              <a:srgbClr val="F6ECE0"/>
            </a:solidFill>
            <a:prstDash val="solid"/>
          </a:ln>
        </p:spPr>
      </p:sp>
      <p:pic>
        <p:nvPicPr>
          <p:cNvPr id="11" name="Image 1" descr="Zap icon"/>
          <p:cNvPicPr>
            <a:picLocks noChangeAspect="1"/>
          </p:cNvPicPr>
          <p:nvPr/>
        </p:nvPicPr>
        <p:blipFill>
          <a:blip r:embed="rId2"/>
          <a:stretch>
            <a:fillRect/>
          </a:stretch>
        </p:blipFill>
        <p:spPr>
          <a:xfrm>
            <a:off x="4690628" y="1980956"/>
            <a:ext cx="317480" cy="317480"/>
          </a:xfrm>
          <a:prstGeom prst="rect">
            <a:avLst/>
          </a:prstGeom>
        </p:spPr>
      </p:pic>
      <p:sp>
        <p:nvSpPr>
          <p:cNvPr id="12" name="Text 8"/>
          <p:cNvSpPr txBox="1"/>
          <p:nvPr/>
        </p:nvSpPr>
        <p:spPr>
          <a:xfrm>
            <a:off x="5297424" y="1737360"/>
            <a:ext cx="2417064" cy="365760"/>
          </a:xfrm>
          <a:prstGeom prst="rect">
            <a:avLst/>
          </a:prstGeom>
          <a:noFill/>
          <a:ln/>
        </p:spPr>
        <p:txBody>
          <a:bodyPr wrap="square" lIns="0" tIns="0" rIns="0" bIns="0" rtlCol="0" anchor="t"/>
          <a:lstStyle/>
          <a:p>
            <a:pPr indent="0" marL="0">
              <a:buNone/>
            </a:pPr>
            <a:r>
              <a:rPr lang="en-US" sz="1600" b="1" dirty="0">
                <a:solidFill>
                  <a:srgbClr val="0F1E36"/>
                </a:solidFill>
              </a:rPr>
              <a:t>Active copper (ACC)</a:t>
            </a:r>
            <a:endParaRPr lang="en-US" sz="1600" dirty="0"/>
          </a:p>
        </p:txBody>
      </p:sp>
      <p:sp>
        <p:nvSpPr>
          <p:cNvPr id="13" name="Text 9"/>
          <p:cNvSpPr txBox="1"/>
          <p:nvPr/>
        </p:nvSpPr>
        <p:spPr>
          <a:xfrm>
            <a:off x="5297424" y="2121408"/>
            <a:ext cx="2417064" cy="548640"/>
          </a:xfrm>
          <a:prstGeom prst="rect">
            <a:avLst/>
          </a:prstGeom>
          <a:noFill/>
          <a:ln/>
        </p:spPr>
        <p:txBody>
          <a:bodyPr wrap="square" lIns="0" tIns="0" rIns="0" bIns="0" rtlCol="0" anchor="t"/>
          <a:lstStyle/>
          <a:p>
            <a:pPr indent="0" marL="0">
              <a:buNone/>
            </a:pPr>
            <a:r>
              <a:rPr lang="en-US" sz="1300" dirty="0">
                <a:solidFill>
                  <a:srgbClr val="4A5A70"/>
                </a:solidFill>
              </a:rPr>
              <a:t>Linear redriver signal conditioning for extra reach.</a:t>
            </a:r>
            <a:endParaRPr lang="en-US" sz="1300" dirty="0"/>
          </a:p>
        </p:txBody>
      </p:sp>
      <p:sp>
        <p:nvSpPr>
          <p:cNvPr id="14" name="card"/>
          <p:cNvSpPr/>
          <p:nvPr/>
        </p:nvSpPr>
        <p:spPr>
          <a:xfrm>
            <a:off x="8125968" y="1554480"/>
            <a:ext cx="3514344" cy="1188720"/>
          </a:xfrm>
          <a:prstGeom prst="roundRect">
            <a:avLst>
              <a:gd name="adj" fmla="val 9231"/>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5" name="icon circle"/>
          <p:cNvSpPr/>
          <p:nvPr/>
        </p:nvSpPr>
        <p:spPr>
          <a:xfrm>
            <a:off x="8354568" y="1856232"/>
            <a:ext cx="566928" cy="566928"/>
          </a:xfrm>
          <a:prstGeom prst="ellipse">
            <a:avLst/>
          </a:prstGeom>
          <a:solidFill>
            <a:srgbClr val="F6ECE0"/>
          </a:solidFill>
          <a:ln w="12700">
            <a:solidFill>
              <a:srgbClr val="F6ECE0"/>
            </a:solidFill>
            <a:prstDash val="solid"/>
          </a:ln>
        </p:spPr>
      </p:sp>
      <p:pic>
        <p:nvPicPr>
          <p:cNvPr id="16" name="Image 2" descr="CircuitBoard icon"/>
          <p:cNvPicPr>
            <a:picLocks noChangeAspect="1"/>
          </p:cNvPicPr>
          <p:nvPr/>
        </p:nvPicPr>
        <p:blipFill>
          <a:blip r:embed="rId3"/>
          <a:stretch>
            <a:fillRect/>
          </a:stretch>
        </p:blipFill>
        <p:spPr>
          <a:xfrm>
            <a:off x="8479292" y="1980956"/>
            <a:ext cx="317480" cy="317480"/>
          </a:xfrm>
          <a:prstGeom prst="rect">
            <a:avLst/>
          </a:prstGeom>
        </p:spPr>
      </p:pic>
      <p:sp>
        <p:nvSpPr>
          <p:cNvPr id="17" name="Text 12"/>
          <p:cNvSpPr txBox="1"/>
          <p:nvPr/>
        </p:nvSpPr>
        <p:spPr>
          <a:xfrm>
            <a:off x="9086088" y="1737360"/>
            <a:ext cx="2417064" cy="365760"/>
          </a:xfrm>
          <a:prstGeom prst="rect">
            <a:avLst/>
          </a:prstGeom>
          <a:noFill/>
          <a:ln/>
        </p:spPr>
        <p:txBody>
          <a:bodyPr wrap="square" lIns="0" tIns="0" rIns="0" bIns="0" rtlCol="0" anchor="t"/>
          <a:lstStyle/>
          <a:p>
            <a:pPr indent="0" marL="0">
              <a:buNone/>
            </a:pPr>
            <a:r>
              <a:rPr lang="en-US" sz="1600" b="1" dirty="0">
                <a:solidFill>
                  <a:srgbClr val="0F1E36"/>
                </a:solidFill>
              </a:rPr>
              <a:t>Active electrical (AEC)</a:t>
            </a:r>
            <a:endParaRPr lang="en-US" sz="1600" dirty="0"/>
          </a:p>
        </p:txBody>
      </p:sp>
      <p:sp>
        <p:nvSpPr>
          <p:cNvPr id="18" name="Text 13"/>
          <p:cNvSpPr txBox="1"/>
          <p:nvPr/>
        </p:nvSpPr>
        <p:spPr>
          <a:xfrm>
            <a:off x="9086088" y="2121408"/>
            <a:ext cx="2417064" cy="548640"/>
          </a:xfrm>
          <a:prstGeom prst="rect">
            <a:avLst/>
          </a:prstGeom>
          <a:noFill/>
          <a:ln/>
        </p:spPr>
        <p:txBody>
          <a:bodyPr wrap="square" lIns="0" tIns="0" rIns="0" bIns="0" rtlCol="0" anchor="t"/>
          <a:lstStyle/>
          <a:p>
            <a:pPr indent="0" marL="0">
              <a:buNone/>
            </a:pPr>
            <a:r>
              <a:rPr lang="en-US" sz="1300" dirty="0">
                <a:solidFill>
                  <a:srgbClr val="4A5A70"/>
                </a:solidFill>
              </a:rPr>
              <a:t>Retimer/DSP copper — 800G up to 9 m.</a:t>
            </a:r>
            <a:endParaRPr lang="en-US" sz="1300" dirty="0"/>
          </a:p>
        </p:txBody>
      </p:sp>
      <p:sp>
        <p:nvSpPr>
          <p:cNvPr id="19" name="card"/>
          <p:cNvSpPr/>
          <p:nvPr/>
        </p:nvSpPr>
        <p:spPr>
          <a:xfrm>
            <a:off x="548640" y="2926080"/>
            <a:ext cx="3514344" cy="1188720"/>
          </a:xfrm>
          <a:prstGeom prst="roundRect">
            <a:avLst>
              <a:gd name="adj" fmla="val 9231"/>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0" name="icon circle"/>
          <p:cNvSpPr/>
          <p:nvPr/>
        </p:nvSpPr>
        <p:spPr>
          <a:xfrm>
            <a:off x="777240" y="3227832"/>
            <a:ext cx="566928" cy="566928"/>
          </a:xfrm>
          <a:prstGeom prst="ellipse">
            <a:avLst/>
          </a:prstGeom>
          <a:solidFill>
            <a:srgbClr val="E3F6F4"/>
          </a:solidFill>
          <a:ln w="12700">
            <a:solidFill>
              <a:srgbClr val="E3F6F4"/>
            </a:solidFill>
            <a:prstDash val="solid"/>
          </a:ln>
        </p:spPr>
      </p:sp>
      <p:pic>
        <p:nvPicPr>
          <p:cNvPr id="21" name="Image 3" descr="Waypoints icon"/>
          <p:cNvPicPr>
            <a:picLocks noChangeAspect="1"/>
          </p:cNvPicPr>
          <p:nvPr/>
        </p:nvPicPr>
        <p:blipFill>
          <a:blip r:embed="rId4"/>
          <a:stretch>
            <a:fillRect/>
          </a:stretch>
        </p:blipFill>
        <p:spPr>
          <a:xfrm>
            <a:off x="901964" y="3352556"/>
            <a:ext cx="317480" cy="317480"/>
          </a:xfrm>
          <a:prstGeom prst="rect">
            <a:avLst/>
          </a:prstGeom>
        </p:spPr>
      </p:pic>
      <p:sp>
        <p:nvSpPr>
          <p:cNvPr id="22" name="Text 16"/>
          <p:cNvSpPr txBox="1"/>
          <p:nvPr/>
        </p:nvSpPr>
        <p:spPr>
          <a:xfrm>
            <a:off x="1508760" y="3108960"/>
            <a:ext cx="2417064" cy="365760"/>
          </a:xfrm>
          <a:prstGeom prst="rect">
            <a:avLst/>
          </a:prstGeom>
          <a:noFill/>
          <a:ln/>
        </p:spPr>
        <p:txBody>
          <a:bodyPr wrap="square" lIns="0" tIns="0" rIns="0" bIns="0" rtlCol="0" anchor="t"/>
          <a:lstStyle/>
          <a:p>
            <a:pPr indent="0" marL="0">
              <a:buNone/>
            </a:pPr>
            <a:r>
              <a:rPr lang="en-US" sz="1600" b="1" dirty="0">
                <a:solidFill>
                  <a:srgbClr val="0F1E36"/>
                </a:solidFill>
              </a:rPr>
              <a:t>Active optical (AOC)</a:t>
            </a:r>
            <a:endParaRPr lang="en-US" sz="1600" dirty="0"/>
          </a:p>
        </p:txBody>
      </p:sp>
      <p:sp>
        <p:nvSpPr>
          <p:cNvPr id="23" name="Text 17"/>
          <p:cNvSpPr txBox="1"/>
          <p:nvPr/>
        </p:nvSpPr>
        <p:spPr>
          <a:xfrm>
            <a:off x="1508760" y="3493008"/>
            <a:ext cx="2417064" cy="548640"/>
          </a:xfrm>
          <a:prstGeom prst="rect">
            <a:avLst/>
          </a:prstGeom>
          <a:noFill/>
          <a:ln/>
        </p:spPr>
        <p:txBody>
          <a:bodyPr wrap="square" lIns="0" tIns="0" rIns="0" bIns="0" rtlCol="0" anchor="t"/>
          <a:lstStyle/>
          <a:p>
            <a:pPr indent="0" marL="0">
              <a:buNone/>
            </a:pPr>
            <a:r>
              <a:rPr lang="en-US" sz="1300" dirty="0">
                <a:solidFill>
                  <a:srgbClr val="4A5A70"/>
                </a:solidFill>
              </a:rPr>
              <a:t>Integrated-transceiver cables for dense, longer runs.</a:t>
            </a:r>
            <a:endParaRPr lang="en-US" sz="1300" dirty="0"/>
          </a:p>
        </p:txBody>
      </p:sp>
      <p:sp>
        <p:nvSpPr>
          <p:cNvPr id="24" name="card"/>
          <p:cNvSpPr/>
          <p:nvPr/>
        </p:nvSpPr>
        <p:spPr>
          <a:xfrm>
            <a:off x="4337304" y="2926080"/>
            <a:ext cx="3514344" cy="1188720"/>
          </a:xfrm>
          <a:prstGeom prst="roundRect">
            <a:avLst>
              <a:gd name="adj" fmla="val 9231"/>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5" name="icon circle"/>
          <p:cNvSpPr/>
          <p:nvPr/>
        </p:nvSpPr>
        <p:spPr>
          <a:xfrm>
            <a:off x="4565904" y="3227832"/>
            <a:ext cx="566928" cy="566928"/>
          </a:xfrm>
          <a:prstGeom prst="ellipse">
            <a:avLst/>
          </a:prstGeom>
          <a:solidFill>
            <a:srgbClr val="E3F6F4"/>
          </a:solidFill>
          <a:ln w="12700">
            <a:solidFill>
              <a:srgbClr val="E3F6F4"/>
            </a:solidFill>
            <a:prstDash val="solid"/>
          </a:ln>
        </p:spPr>
      </p:sp>
      <p:pic>
        <p:nvPicPr>
          <p:cNvPr id="26" name="Image 4" descr="SatelliteDish icon"/>
          <p:cNvPicPr>
            <a:picLocks noChangeAspect="1"/>
          </p:cNvPicPr>
          <p:nvPr/>
        </p:nvPicPr>
        <p:blipFill>
          <a:blip r:embed="rId5"/>
          <a:stretch>
            <a:fillRect/>
          </a:stretch>
        </p:blipFill>
        <p:spPr>
          <a:xfrm>
            <a:off x="4690628" y="3352556"/>
            <a:ext cx="317480" cy="317480"/>
          </a:xfrm>
          <a:prstGeom prst="rect">
            <a:avLst/>
          </a:prstGeom>
        </p:spPr>
      </p:pic>
      <p:sp>
        <p:nvSpPr>
          <p:cNvPr id="27" name="Text 20"/>
          <p:cNvSpPr txBox="1"/>
          <p:nvPr/>
        </p:nvSpPr>
        <p:spPr>
          <a:xfrm>
            <a:off x="5297424" y="3108960"/>
            <a:ext cx="2417064" cy="365760"/>
          </a:xfrm>
          <a:prstGeom prst="rect">
            <a:avLst/>
          </a:prstGeom>
          <a:noFill/>
          <a:ln/>
        </p:spPr>
        <p:txBody>
          <a:bodyPr wrap="square" lIns="0" tIns="0" rIns="0" bIns="0" rtlCol="0" anchor="t"/>
          <a:lstStyle/>
          <a:p>
            <a:pPr indent="0" marL="0">
              <a:buNone/>
            </a:pPr>
            <a:r>
              <a:rPr lang="en-US" sz="1600" b="1" dirty="0">
                <a:solidFill>
                  <a:srgbClr val="0F1E36"/>
                </a:solidFill>
              </a:rPr>
              <a:t>Optical transceivers</a:t>
            </a:r>
            <a:endParaRPr lang="en-US" sz="1600" dirty="0"/>
          </a:p>
        </p:txBody>
      </p:sp>
      <p:sp>
        <p:nvSpPr>
          <p:cNvPr id="28" name="Text 21"/>
          <p:cNvSpPr txBox="1"/>
          <p:nvPr/>
        </p:nvSpPr>
        <p:spPr>
          <a:xfrm>
            <a:off x="5297424" y="3493008"/>
            <a:ext cx="2417064" cy="548640"/>
          </a:xfrm>
          <a:prstGeom prst="rect">
            <a:avLst/>
          </a:prstGeom>
          <a:noFill/>
          <a:ln/>
        </p:spPr>
        <p:txBody>
          <a:bodyPr wrap="square" lIns="0" tIns="0" rIns="0" bIns="0" rtlCol="0" anchor="t"/>
          <a:lstStyle/>
          <a:p>
            <a:pPr indent="0" marL="0">
              <a:buNone/>
            </a:pPr>
            <a:r>
              <a:rPr lang="en-US" sz="1300" dirty="0">
                <a:solidFill>
                  <a:srgbClr val="4A5A70"/>
                </a:solidFill>
              </a:rPr>
              <a:t>Pluggable modules for multi-mode and single-mode links.</a:t>
            </a:r>
            <a:endParaRPr lang="en-US" sz="1300" dirty="0"/>
          </a:p>
        </p:txBody>
      </p:sp>
      <p:sp>
        <p:nvSpPr>
          <p:cNvPr id="29" name="card"/>
          <p:cNvSpPr/>
          <p:nvPr/>
        </p:nvSpPr>
        <p:spPr>
          <a:xfrm>
            <a:off x="8125968" y="2926080"/>
            <a:ext cx="3514344" cy="1188720"/>
          </a:xfrm>
          <a:prstGeom prst="roundRect">
            <a:avLst>
              <a:gd name="adj" fmla="val 9231"/>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30" name="icon circle"/>
          <p:cNvSpPr/>
          <p:nvPr/>
        </p:nvSpPr>
        <p:spPr>
          <a:xfrm>
            <a:off x="8354568" y="3227832"/>
            <a:ext cx="566928" cy="566928"/>
          </a:xfrm>
          <a:prstGeom prst="ellipse">
            <a:avLst/>
          </a:prstGeom>
          <a:solidFill>
            <a:srgbClr val="E3F6F4"/>
          </a:solidFill>
          <a:ln w="12700">
            <a:solidFill>
              <a:srgbClr val="E3F6F4"/>
            </a:solidFill>
            <a:prstDash val="solid"/>
          </a:ln>
        </p:spPr>
      </p:sp>
      <p:pic>
        <p:nvPicPr>
          <p:cNvPr id="31" name="Image 5" descr="Network icon"/>
          <p:cNvPicPr>
            <a:picLocks noChangeAspect="1"/>
          </p:cNvPicPr>
          <p:nvPr/>
        </p:nvPicPr>
        <p:blipFill>
          <a:blip r:embed="rId6"/>
          <a:stretch>
            <a:fillRect/>
          </a:stretch>
        </p:blipFill>
        <p:spPr>
          <a:xfrm>
            <a:off x="8479292" y="3352556"/>
            <a:ext cx="317480" cy="317480"/>
          </a:xfrm>
          <a:prstGeom prst="rect">
            <a:avLst/>
          </a:prstGeom>
        </p:spPr>
      </p:pic>
      <p:sp>
        <p:nvSpPr>
          <p:cNvPr id="32" name="Text 24"/>
          <p:cNvSpPr txBox="1"/>
          <p:nvPr/>
        </p:nvSpPr>
        <p:spPr>
          <a:xfrm>
            <a:off x="9086088" y="3108960"/>
            <a:ext cx="2417064" cy="365760"/>
          </a:xfrm>
          <a:prstGeom prst="rect">
            <a:avLst/>
          </a:prstGeom>
          <a:noFill/>
          <a:ln/>
        </p:spPr>
        <p:txBody>
          <a:bodyPr wrap="square" lIns="0" tIns="0" rIns="0" bIns="0" rtlCol="0" anchor="t"/>
          <a:lstStyle/>
          <a:p>
            <a:pPr indent="0" marL="0">
              <a:buNone/>
            </a:pPr>
            <a:r>
              <a:rPr lang="en-US" sz="1600" b="1" dirty="0">
                <a:solidFill>
                  <a:srgbClr val="0F1E36"/>
                </a:solidFill>
              </a:rPr>
              <a:t>Fibre cable assemblies</a:t>
            </a:r>
            <a:endParaRPr lang="en-US" sz="1600" dirty="0"/>
          </a:p>
        </p:txBody>
      </p:sp>
      <p:sp>
        <p:nvSpPr>
          <p:cNvPr id="33" name="Text 25"/>
          <p:cNvSpPr txBox="1"/>
          <p:nvPr/>
        </p:nvSpPr>
        <p:spPr>
          <a:xfrm>
            <a:off x="9086088" y="3493008"/>
            <a:ext cx="2417064" cy="548640"/>
          </a:xfrm>
          <a:prstGeom prst="rect">
            <a:avLst/>
          </a:prstGeom>
          <a:noFill/>
          <a:ln/>
        </p:spPr>
        <p:txBody>
          <a:bodyPr wrap="square" lIns="0" tIns="0" rIns="0" bIns="0" rtlCol="0" anchor="t"/>
          <a:lstStyle/>
          <a:p>
            <a:pPr indent="0" marL="0">
              <a:buNone/>
            </a:pPr>
            <a:r>
              <a:rPr lang="en-US" sz="1300" dirty="0">
                <a:solidFill>
                  <a:srgbClr val="4A5A70"/>
                </a:solidFill>
              </a:rPr>
              <a:t>Patch cords, trunks and high-density breakouts.</a:t>
            </a:r>
            <a:endParaRPr lang="en-US" sz="1300" dirty="0"/>
          </a:p>
        </p:txBody>
      </p:sp>
      <p:sp>
        <p:nvSpPr>
          <p:cNvPr id="34" name="Text 26"/>
          <p:cNvSpPr txBox="1"/>
          <p:nvPr/>
        </p:nvSpPr>
        <p:spPr>
          <a:xfrm>
            <a:off x="548640" y="4434840"/>
            <a:ext cx="3657600" cy="274320"/>
          </a:xfrm>
          <a:prstGeom prst="rect">
            <a:avLst/>
          </a:prstGeom>
          <a:noFill/>
          <a:ln/>
        </p:spPr>
        <p:txBody>
          <a:bodyPr wrap="square" lIns="0" tIns="0" rIns="0" bIns="0" rtlCol="0" anchor="t"/>
          <a:lstStyle/>
          <a:p>
            <a:pPr indent="0" marL="0">
              <a:buNone/>
            </a:pPr>
            <a:r>
              <a:rPr lang="en-US" sz="1100" b="1" spc="200" kern="0" dirty="0">
                <a:solidFill>
                  <a:srgbClr val="0B7F7B"/>
                </a:solidFill>
              </a:rPr>
              <a:t>SPEED ROADMAP</a:t>
            </a:r>
            <a:endParaRPr lang="en-US" sz="1100" dirty="0"/>
          </a:p>
        </p:txBody>
      </p:sp>
      <p:sp>
        <p:nvSpPr>
          <p:cNvPr id="35" name="speed chevron"/>
          <p:cNvSpPr/>
          <p:nvPr/>
        </p:nvSpPr>
        <p:spPr>
          <a:xfrm>
            <a:off x="548640" y="4754880"/>
            <a:ext cx="2880360" cy="868680"/>
          </a:xfrm>
          <a:prstGeom prst="chevron">
            <a:avLst/>
          </a:prstGeom>
          <a:solidFill>
            <a:srgbClr val="A9DFDB"/>
          </a:solidFill>
          <a:ln w="25400">
            <a:solidFill>
              <a:srgbClr val="FFFFFF"/>
            </a:solidFill>
            <a:prstDash val="solid"/>
          </a:ln>
        </p:spPr>
      </p:sp>
      <p:sp>
        <p:nvSpPr>
          <p:cNvPr id="36" name="Text 28"/>
          <p:cNvSpPr txBox="1"/>
          <p:nvPr/>
        </p:nvSpPr>
        <p:spPr>
          <a:xfrm>
            <a:off x="1051560" y="4754880"/>
            <a:ext cx="1965960" cy="868680"/>
          </a:xfrm>
          <a:prstGeom prst="rect">
            <a:avLst/>
          </a:prstGeom>
          <a:noFill/>
          <a:ln/>
        </p:spPr>
        <p:txBody>
          <a:bodyPr wrap="square" lIns="0" tIns="0" rIns="0" bIns="0" rtlCol="0" anchor="ctr"/>
          <a:lstStyle/>
          <a:p>
            <a:pPr indent="0" marL="0">
              <a:buNone/>
            </a:pPr>
            <a:r>
              <a:rPr lang="en-US" sz="2200" b="1" dirty="0">
                <a:solidFill>
                  <a:srgbClr val="0F1E36"/>
                </a:solidFill>
              </a:rPr>
              <a:t>400G</a:t>
            </a:r>
            <a:endParaRPr lang="en-US" sz="1400" dirty="0"/>
          </a:p>
          <a:p>
            <a:pPr indent="0" marL="0">
              <a:buNone/>
            </a:pPr>
            <a:r>
              <a:rPr lang="en-US" sz="1200" dirty="0">
                <a:solidFill>
                  <a:srgbClr val="0F1E36"/>
                </a:solidFill>
              </a:rPr>
              <a:t>Installed base</a:t>
            </a:r>
            <a:endParaRPr lang="en-US" sz="1400" dirty="0"/>
          </a:p>
        </p:txBody>
      </p:sp>
      <p:sp>
        <p:nvSpPr>
          <p:cNvPr id="37" name="speed chevron"/>
          <p:cNvSpPr/>
          <p:nvPr/>
        </p:nvSpPr>
        <p:spPr>
          <a:xfrm>
            <a:off x="3291840" y="4754880"/>
            <a:ext cx="2880360" cy="868680"/>
          </a:xfrm>
          <a:prstGeom prst="chevron">
            <a:avLst/>
          </a:prstGeom>
          <a:solidFill>
            <a:srgbClr val="5FC3BE"/>
          </a:solidFill>
          <a:ln w="25400">
            <a:solidFill>
              <a:srgbClr val="FFFFFF"/>
            </a:solidFill>
            <a:prstDash val="solid"/>
          </a:ln>
        </p:spPr>
      </p:sp>
      <p:sp>
        <p:nvSpPr>
          <p:cNvPr id="38" name="Text 30"/>
          <p:cNvSpPr txBox="1"/>
          <p:nvPr/>
        </p:nvSpPr>
        <p:spPr>
          <a:xfrm>
            <a:off x="3794760" y="4754880"/>
            <a:ext cx="1965960" cy="868680"/>
          </a:xfrm>
          <a:prstGeom prst="rect">
            <a:avLst/>
          </a:prstGeom>
          <a:noFill/>
          <a:ln/>
        </p:spPr>
        <p:txBody>
          <a:bodyPr wrap="square" lIns="0" tIns="0" rIns="0" bIns="0" rtlCol="0" anchor="ctr"/>
          <a:lstStyle/>
          <a:p>
            <a:pPr indent="0" marL="0">
              <a:buNone/>
            </a:pPr>
            <a:r>
              <a:rPr lang="en-US" sz="2200" b="1" dirty="0">
                <a:solidFill>
                  <a:srgbClr val="FFFFFF"/>
                </a:solidFill>
              </a:rPr>
              <a:t>800G</a:t>
            </a:r>
            <a:endParaRPr lang="en-US" sz="1400" dirty="0"/>
          </a:p>
          <a:p>
            <a:pPr indent="0" marL="0">
              <a:buNone/>
            </a:pPr>
            <a:r>
              <a:rPr lang="en-US" sz="1200" dirty="0">
                <a:solidFill>
                  <a:srgbClr val="FFFFFF"/>
                </a:solidFill>
              </a:rPr>
              <a:t>Mainstream for AI clusters</a:t>
            </a:r>
            <a:endParaRPr lang="en-US" sz="1400" dirty="0"/>
          </a:p>
        </p:txBody>
      </p:sp>
      <p:sp>
        <p:nvSpPr>
          <p:cNvPr id="39" name="speed chevron"/>
          <p:cNvSpPr/>
          <p:nvPr/>
        </p:nvSpPr>
        <p:spPr>
          <a:xfrm>
            <a:off x="6035040" y="4754880"/>
            <a:ext cx="2880360" cy="868680"/>
          </a:xfrm>
          <a:prstGeom prst="chevron">
            <a:avLst/>
          </a:prstGeom>
          <a:solidFill>
            <a:srgbClr val="0E9F9A"/>
          </a:solidFill>
          <a:ln w="25400">
            <a:solidFill>
              <a:srgbClr val="FFFFFF"/>
            </a:solidFill>
            <a:prstDash val="solid"/>
          </a:ln>
        </p:spPr>
      </p:sp>
      <p:sp>
        <p:nvSpPr>
          <p:cNvPr id="40" name="Text 32"/>
          <p:cNvSpPr txBox="1"/>
          <p:nvPr/>
        </p:nvSpPr>
        <p:spPr>
          <a:xfrm>
            <a:off x="6537960" y="4754880"/>
            <a:ext cx="1965960" cy="868680"/>
          </a:xfrm>
          <a:prstGeom prst="rect">
            <a:avLst/>
          </a:prstGeom>
          <a:noFill/>
          <a:ln/>
        </p:spPr>
        <p:txBody>
          <a:bodyPr wrap="square" lIns="0" tIns="0" rIns="0" bIns="0" rtlCol="0" anchor="ctr"/>
          <a:lstStyle/>
          <a:p>
            <a:pPr indent="0" marL="0">
              <a:buNone/>
            </a:pPr>
            <a:r>
              <a:rPr lang="en-US" sz="2200" b="1" dirty="0">
                <a:solidFill>
                  <a:srgbClr val="FFFFFF"/>
                </a:solidFill>
              </a:rPr>
              <a:t>1.6T</a:t>
            </a:r>
            <a:endParaRPr lang="en-US" sz="1400" dirty="0"/>
          </a:p>
          <a:p>
            <a:pPr indent="0" marL="0">
              <a:buNone/>
            </a:pPr>
            <a:r>
              <a:rPr lang="en-US" sz="1200" dirty="0">
                <a:solidFill>
                  <a:srgbClr val="FFFFFF"/>
                </a:solidFill>
              </a:rPr>
              <a:t>Ramping now</a:t>
            </a:r>
            <a:endParaRPr lang="en-US" sz="1400" dirty="0"/>
          </a:p>
        </p:txBody>
      </p:sp>
      <p:sp>
        <p:nvSpPr>
          <p:cNvPr id="41" name="speed chevron"/>
          <p:cNvSpPr/>
          <p:nvPr/>
        </p:nvSpPr>
        <p:spPr>
          <a:xfrm>
            <a:off x="8778240" y="4754880"/>
            <a:ext cx="2880360" cy="868680"/>
          </a:xfrm>
          <a:prstGeom prst="chevron">
            <a:avLst/>
          </a:prstGeom>
          <a:solidFill>
            <a:srgbClr val="2563A8"/>
          </a:solidFill>
          <a:ln w="25400">
            <a:solidFill>
              <a:srgbClr val="FFFFFF"/>
            </a:solidFill>
            <a:prstDash val="solid"/>
          </a:ln>
        </p:spPr>
      </p:sp>
      <p:sp>
        <p:nvSpPr>
          <p:cNvPr id="42" name="Text 34"/>
          <p:cNvSpPr txBox="1"/>
          <p:nvPr/>
        </p:nvSpPr>
        <p:spPr>
          <a:xfrm>
            <a:off x="9281160" y="4754880"/>
            <a:ext cx="1965960" cy="868680"/>
          </a:xfrm>
          <a:prstGeom prst="rect">
            <a:avLst/>
          </a:prstGeom>
          <a:noFill/>
          <a:ln/>
        </p:spPr>
        <p:txBody>
          <a:bodyPr wrap="square" lIns="0" tIns="0" rIns="0" bIns="0" rtlCol="0" anchor="ctr"/>
          <a:lstStyle/>
          <a:p>
            <a:pPr indent="0" marL="0">
              <a:buNone/>
            </a:pPr>
            <a:r>
              <a:rPr lang="en-US" sz="2200" b="1" dirty="0">
                <a:solidFill>
                  <a:srgbClr val="FFFFFF"/>
                </a:solidFill>
              </a:rPr>
              <a:t>3.2T</a:t>
            </a:r>
            <a:endParaRPr lang="en-US" sz="1400" dirty="0"/>
          </a:p>
          <a:p>
            <a:pPr indent="0" marL="0">
              <a:buNone/>
            </a:pPr>
            <a:r>
              <a:rPr lang="en-US" sz="1200" dirty="0">
                <a:solidFill>
                  <a:srgbClr val="FFFFFF"/>
                </a:solidFill>
              </a:rPr>
              <a:t>Next generation</a:t>
            </a:r>
            <a:endParaRPr lang="en-US" sz="1400" dirty="0"/>
          </a:p>
        </p:txBody>
      </p:sp>
      <p:sp>
        <p:nvSpPr>
          <p:cNvPr id="43" name="Text 35"/>
          <p:cNvSpPr txBox="1"/>
          <p:nvPr/>
        </p:nvSpPr>
        <p:spPr>
          <a:xfrm>
            <a:off x="548640" y="5760720"/>
            <a:ext cx="11091672" cy="274320"/>
          </a:xfrm>
          <a:prstGeom prst="rect">
            <a:avLst/>
          </a:prstGeom>
          <a:noFill/>
          <a:ln/>
        </p:spPr>
        <p:txBody>
          <a:bodyPr wrap="square" lIns="0" tIns="0" rIns="0" bIns="0" rtlCol="0" anchor="t"/>
          <a:lstStyle/>
          <a:p>
            <a:pPr indent="0" marL="0">
              <a:buNone/>
            </a:pPr>
            <a:r>
              <a:rPr lang="en-US" sz="1200" dirty="0">
                <a:solidFill>
                  <a:srgbClr val="4A5A70"/>
                </a:solidFill>
              </a:rPr>
              <a:t>Form factors: SFP · QSFP · QSFP112 · QSFP-DD · OSFP · OSFP-XD   ·   Ethernet and InfiniBand   ·   Custom assemblies on request</a:t>
            </a:r>
            <a:endParaRPr lang="en-US" sz="12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OUR MODEL</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Global technology, Indian capability, sovereign data centres</a:t>
            </a:r>
            <a:endParaRPr lang="en-US" sz="3200" dirty="0"/>
          </a:p>
        </p:txBody>
      </p:sp>
      <p:sp>
        <p:nvSpPr>
          <p:cNvPr id="4" name="card"/>
          <p:cNvSpPr/>
          <p:nvPr/>
        </p:nvSpPr>
        <p:spPr>
          <a:xfrm>
            <a:off x="548640" y="1508760"/>
            <a:ext cx="3429000" cy="1783080"/>
          </a:xfrm>
          <a:prstGeom prst="roundRect">
            <a:avLst>
              <a:gd name="adj" fmla="val 615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5" name="icon circle"/>
          <p:cNvSpPr/>
          <p:nvPr/>
        </p:nvSpPr>
        <p:spPr>
          <a:xfrm>
            <a:off x="804672" y="1737360"/>
            <a:ext cx="548640" cy="548640"/>
          </a:xfrm>
          <a:prstGeom prst="ellipse">
            <a:avLst/>
          </a:prstGeom>
          <a:solidFill>
            <a:srgbClr val="E3F6F4"/>
          </a:solidFill>
          <a:ln w="12700">
            <a:solidFill>
              <a:srgbClr val="E3F6F4"/>
            </a:solidFill>
            <a:prstDash val="solid"/>
          </a:ln>
        </p:spPr>
      </p:sp>
      <p:pic>
        <p:nvPicPr>
          <p:cNvPr id="6" name="Image 0" descr="Globe icon"/>
          <p:cNvPicPr>
            <a:picLocks noChangeAspect="1"/>
          </p:cNvPicPr>
          <p:nvPr/>
        </p:nvPicPr>
        <p:blipFill>
          <a:blip r:embed="rId1"/>
          <a:stretch>
            <a:fillRect/>
          </a:stretch>
        </p:blipFill>
        <p:spPr>
          <a:xfrm>
            <a:off x="925373" y="1858061"/>
            <a:ext cx="307238" cy="307238"/>
          </a:xfrm>
          <a:prstGeom prst="rect">
            <a:avLst/>
          </a:prstGeom>
        </p:spPr>
      </p:pic>
      <p:sp>
        <p:nvSpPr>
          <p:cNvPr id="7" name="Text 4"/>
          <p:cNvSpPr txBox="1"/>
          <p:nvPr/>
        </p:nvSpPr>
        <p:spPr>
          <a:xfrm>
            <a:off x="1508760" y="1719072"/>
            <a:ext cx="2331720" cy="329184"/>
          </a:xfrm>
          <a:prstGeom prst="rect">
            <a:avLst/>
          </a:prstGeom>
          <a:noFill/>
          <a:ln/>
        </p:spPr>
        <p:txBody>
          <a:bodyPr wrap="square" lIns="0" tIns="0" rIns="0" bIns="0" rtlCol="0" anchor="t"/>
          <a:lstStyle/>
          <a:p>
            <a:pPr indent="0" marL="0">
              <a:buNone/>
            </a:pPr>
            <a:r>
              <a:rPr lang="en-US" sz="1700" b="1" dirty="0">
                <a:solidFill>
                  <a:srgbClr val="0F1E36"/>
                </a:solidFill>
              </a:rPr>
              <a:t>Global technology</a:t>
            </a:r>
            <a:endParaRPr lang="en-US" sz="1700" dirty="0"/>
          </a:p>
        </p:txBody>
      </p:sp>
      <p:sp>
        <p:nvSpPr>
          <p:cNvPr id="8" name="Text 5"/>
          <p:cNvSpPr txBox="1"/>
          <p:nvPr/>
        </p:nvSpPr>
        <p:spPr>
          <a:xfrm>
            <a:off x="1508760" y="2048256"/>
            <a:ext cx="2331720" cy="274320"/>
          </a:xfrm>
          <a:prstGeom prst="rect">
            <a:avLst/>
          </a:prstGeom>
          <a:noFill/>
          <a:ln/>
        </p:spPr>
        <p:txBody>
          <a:bodyPr wrap="square" lIns="0" tIns="0" rIns="0" bIns="0" rtlCol="0" anchor="t"/>
          <a:lstStyle/>
          <a:p>
            <a:pPr indent="0" marL="0">
              <a:buNone/>
            </a:pPr>
            <a:r>
              <a:rPr lang="en-US" sz="1200" b="1" dirty="0">
                <a:solidFill>
                  <a:srgbClr val="0B7F7B"/>
                </a:solidFill>
              </a:rPr>
              <a:t>Our USA technology partner</a:t>
            </a:r>
            <a:endParaRPr lang="en-US" sz="1200" dirty="0"/>
          </a:p>
        </p:txBody>
      </p:sp>
      <p:sp>
        <p:nvSpPr>
          <p:cNvPr id="9" name="Text 6"/>
          <p:cNvSpPr txBox="1"/>
          <p:nvPr/>
        </p:nvSpPr>
        <p:spPr>
          <a:xfrm>
            <a:off x="804672" y="2560320"/>
            <a:ext cx="2971800" cy="868680"/>
          </a:xfrm>
          <a:prstGeom prst="rect">
            <a:avLst/>
          </a:prstGeom>
          <a:noFill/>
          <a:ln/>
        </p:spPr>
        <p:txBody>
          <a:bodyPr wrap="square" lIns="0" tIns="0" rIns="0" bIns="0" rtlCol="0" anchor="t"/>
          <a:lstStyle/>
          <a:p>
            <a:pPr indent="0" marL="0">
              <a:buNone/>
            </a:pPr>
            <a:r>
              <a:rPr lang="en-US" sz="1400" dirty="0">
                <a:solidFill>
                  <a:srgbClr val="4A5A70"/>
                </a:solidFill>
              </a:rPr>
              <a:t>Proven copper and optical interconnect, 200G–1.6T, for AI clusters</a:t>
            </a:r>
            <a:endParaRPr lang="en-US" sz="1400" dirty="0"/>
          </a:p>
        </p:txBody>
      </p:sp>
      <p:sp>
        <p:nvSpPr>
          <p:cNvPr id="10" name="connector"/>
          <p:cNvSpPr/>
          <p:nvPr/>
        </p:nvSpPr>
        <p:spPr>
          <a:xfrm>
            <a:off x="4032504" y="2395728"/>
            <a:ext cx="292608" cy="914"/>
          </a:xfrm>
          <a:prstGeom prst="line">
            <a:avLst/>
          </a:prstGeom>
          <a:noFill/>
          <a:ln w="31750">
            <a:solidFill>
              <a:srgbClr val="0E9F9A"/>
            </a:solidFill>
            <a:prstDash val="solid"/>
            <a:tailEnd type="triangle"/>
          </a:ln>
        </p:spPr>
      </p:sp>
      <p:sp>
        <p:nvSpPr>
          <p:cNvPr id="11" name="card"/>
          <p:cNvSpPr/>
          <p:nvPr/>
        </p:nvSpPr>
        <p:spPr>
          <a:xfrm>
            <a:off x="4379976" y="1508760"/>
            <a:ext cx="3429000" cy="1783080"/>
          </a:xfrm>
          <a:prstGeom prst="roundRect">
            <a:avLst>
              <a:gd name="adj" fmla="val 6154"/>
            </a:avLst>
          </a:prstGeom>
          <a:solidFill>
            <a:srgbClr val="0F1E36"/>
          </a:solidFill>
          <a:ln w="12700">
            <a:solidFill>
              <a:srgbClr val="0F1E36"/>
            </a:solidFill>
            <a:prstDash val="solid"/>
          </a:ln>
          <a:effectLst>
            <a:outerShdw sx="100000" sy="100000" kx="0" ky="0" algn="bl" rotWithShape="0" blurRad="127000" dist="38100" dir="5400000">
              <a:srgbClr val="0F1E36">
                <a:alpha val="8000"/>
              </a:srgbClr>
            </a:outerShdw>
          </a:effectLst>
        </p:spPr>
      </p:sp>
      <p:sp>
        <p:nvSpPr>
          <p:cNvPr id="12" name="icon circle"/>
          <p:cNvSpPr/>
          <p:nvPr/>
        </p:nvSpPr>
        <p:spPr>
          <a:xfrm>
            <a:off x="4636008" y="1737360"/>
            <a:ext cx="548640" cy="548640"/>
          </a:xfrm>
          <a:prstGeom prst="ellipse">
            <a:avLst/>
          </a:prstGeom>
          <a:solidFill>
            <a:srgbClr val="1F3355"/>
          </a:solidFill>
          <a:ln w="12700">
            <a:solidFill>
              <a:srgbClr val="1F3355"/>
            </a:solidFill>
            <a:prstDash val="solid"/>
          </a:ln>
        </p:spPr>
      </p:sp>
      <p:pic>
        <p:nvPicPr>
          <p:cNvPr id="13" name="Image 1" descr="Building2 icon"/>
          <p:cNvPicPr>
            <a:picLocks noChangeAspect="1"/>
          </p:cNvPicPr>
          <p:nvPr/>
        </p:nvPicPr>
        <p:blipFill>
          <a:blip r:embed="rId2"/>
          <a:stretch>
            <a:fillRect/>
          </a:stretch>
        </p:blipFill>
        <p:spPr>
          <a:xfrm>
            <a:off x="4756709" y="1858061"/>
            <a:ext cx="307238" cy="307238"/>
          </a:xfrm>
          <a:prstGeom prst="rect">
            <a:avLst/>
          </a:prstGeom>
        </p:spPr>
      </p:pic>
      <p:sp>
        <p:nvSpPr>
          <p:cNvPr id="14" name="Text 10"/>
          <p:cNvSpPr txBox="1"/>
          <p:nvPr/>
        </p:nvSpPr>
        <p:spPr>
          <a:xfrm>
            <a:off x="5340096" y="1719072"/>
            <a:ext cx="2331720" cy="329184"/>
          </a:xfrm>
          <a:prstGeom prst="rect">
            <a:avLst/>
          </a:prstGeom>
          <a:noFill/>
          <a:ln/>
        </p:spPr>
        <p:txBody>
          <a:bodyPr wrap="square" lIns="0" tIns="0" rIns="0" bIns="0" rtlCol="0" anchor="t"/>
          <a:lstStyle/>
          <a:p>
            <a:pPr indent="0" marL="0">
              <a:buNone/>
            </a:pPr>
            <a:r>
              <a:rPr lang="en-US" sz="1700" b="1" dirty="0">
                <a:solidFill>
                  <a:srgbClr val="FFFFFF"/>
                </a:solidFill>
              </a:rPr>
              <a:t>Praverse in India</a:t>
            </a:r>
            <a:endParaRPr lang="en-US" sz="1700" dirty="0"/>
          </a:p>
        </p:txBody>
      </p:sp>
      <p:sp>
        <p:nvSpPr>
          <p:cNvPr id="15" name="Text 11"/>
          <p:cNvSpPr txBox="1"/>
          <p:nvPr/>
        </p:nvSpPr>
        <p:spPr>
          <a:xfrm>
            <a:off x="5340096" y="2048256"/>
            <a:ext cx="2331720" cy="274320"/>
          </a:xfrm>
          <a:prstGeom prst="rect">
            <a:avLst/>
          </a:prstGeom>
          <a:noFill/>
          <a:ln/>
        </p:spPr>
        <p:txBody>
          <a:bodyPr wrap="square" lIns="0" tIns="0" rIns="0" bIns="0" rtlCol="0" anchor="t"/>
          <a:lstStyle/>
          <a:p>
            <a:pPr indent="0" marL="0">
              <a:buNone/>
            </a:pPr>
            <a:r>
              <a:rPr lang="en-US" sz="1200" b="1" dirty="0">
                <a:solidFill>
                  <a:srgbClr val="3FD9C0"/>
                </a:solidFill>
              </a:rPr>
              <a:t>India partner</a:t>
            </a:r>
            <a:endParaRPr lang="en-US" sz="1200" dirty="0"/>
          </a:p>
        </p:txBody>
      </p:sp>
      <p:sp>
        <p:nvSpPr>
          <p:cNvPr id="16" name="Text 12"/>
          <p:cNvSpPr txBox="1"/>
          <p:nvPr/>
        </p:nvSpPr>
        <p:spPr>
          <a:xfrm>
            <a:off x="4636008" y="2560320"/>
            <a:ext cx="2971800" cy="868680"/>
          </a:xfrm>
          <a:prstGeom prst="rect">
            <a:avLst/>
          </a:prstGeom>
          <a:noFill/>
          <a:ln/>
        </p:spPr>
        <p:txBody>
          <a:bodyPr wrap="square" lIns="0" tIns="0" rIns="0" bIns="0" rtlCol="0" anchor="t"/>
          <a:lstStyle/>
          <a:p>
            <a:pPr indent="0" marL="0">
              <a:buNone/>
            </a:pPr>
            <a:r>
              <a:rPr lang="en-US" sz="1400" dirty="0">
                <a:solidFill>
                  <a:srgbClr val="C9D6E2"/>
                </a:solidFill>
              </a:rPr>
              <a:t>Architecture, design-in, integration, qualification and local support</a:t>
            </a:r>
            <a:endParaRPr lang="en-US" sz="1400" dirty="0"/>
          </a:p>
        </p:txBody>
      </p:sp>
      <p:sp>
        <p:nvSpPr>
          <p:cNvPr id="17" name="connector"/>
          <p:cNvSpPr/>
          <p:nvPr/>
        </p:nvSpPr>
        <p:spPr>
          <a:xfrm>
            <a:off x="7863840" y="2395728"/>
            <a:ext cx="292608" cy="914"/>
          </a:xfrm>
          <a:prstGeom prst="line">
            <a:avLst/>
          </a:prstGeom>
          <a:noFill/>
          <a:ln w="31750">
            <a:solidFill>
              <a:srgbClr val="0E9F9A"/>
            </a:solidFill>
            <a:prstDash val="solid"/>
            <a:tailEnd type="triangle"/>
          </a:ln>
        </p:spPr>
      </p:sp>
      <p:sp>
        <p:nvSpPr>
          <p:cNvPr id="18" name="card"/>
          <p:cNvSpPr/>
          <p:nvPr/>
        </p:nvSpPr>
        <p:spPr>
          <a:xfrm>
            <a:off x="8211312" y="1508760"/>
            <a:ext cx="3429000" cy="1783080"/>
          </a:xfrm>
          <a:prstGeom prst="roundRect">
            <a:avLst>
              <a:gd name="adj" fmla="val 6154"/>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9" name="icon circle"/>
          <p:cNvSpPr/>
          <p:nvPr/>
        </p:nvSpPr>
        <p:spPr>
          <a:xfrm>
            <a:off x="8467344" y="1737360"/>
            <a:ext cx="548640" cy="548640"/>
          </a:xfrm>
          <a:prstGeom prst="ellipse">
            <a:avLst/>
          </a:prstGeom>
          <a:solidFill>
            <a:srgbClr val="E3F6F4"/>
          </a:solidFill>
          <a:ln w="12700">
            <a:solidFill>
              <a:srgbClr val="E3F6F4"/>
            </a:solidFill>
            <a:prstDash val="solid"/>
          </a:ln>
        </p:spPr>
      </p:sp>
      <p:pic>
        <p:nvPicPr>
          <p:cNvPr id="20" name="Image 2" descr="Server icon"/>
          <p:cNvPicPr>
            <a:picLocks noChangeAspect="1"/>
          </p:cNvPicPr>
          <p:nvPr/>
        </p:nvPicPr>
        <p:blipFill>
          <a:blip r:embed="rId3"/>
          <a:stretch>
            <a:fillRect/>
          </a:stretch>
        </p:blipFill>
        <p:spPr>
          <a:xfrm>
            <a:off x="8588045" y="1858061"/>
            <a:ext cx="307238" cy="307238"/>
          </a:xfrm>
          <a:prstGeom prst="rect">
            <a:avLst/>
          </a:prstGeom>
        </p:spPr>
      </p:pic>
      <p:sp>
        <p:nvSpPr>
          <p:cNvPr id="21" name="Text 16"/>
          <p:cNvSpPr txBox="1"/>
          <p:nvPr/>
        </p:nvSpPr>
        <p:spPr>
          <a:xfrm>
            <a:off x="9171432" y="1719072"/>
            <a:ext cx="2331720" cy="329184"/>
          </a:xfrm>
          <a:prstGeom prst="rect">
            <a:avLst/>
          </a:prstGeom>
          <a:noFill/>
          <a:ln/>
        </p:spPr>
        <p:txBody>
          <a:bodyPr wrap="square" lIns="0" tIns="0" rIns="0" bIns="0" rtlCol="0" anchor="t"/>
          <a:lstStyle/>
          <a:p>
            <a:pPr indent="0" marL="0">
              <a:buNone/>
            </a:pPr>
            <a:r>
              <a:rPr lang="en-US" sz="1700" b="1" dirty="0">
                <a:solidFill>
                  <a:srgbClr val="0F1E36"/>
                </a:solidFill>
              </a:rPr>
              <a:t>Sovereign AI data centres</a:t>
            </a:r>
            <a:endParaRPr lang="en-US" sz="1700" dirty="0"/>
          </a:p>
        </p:txBody>
      </p:sp>
      <p:sp>
        <p:nvSpPr>
          <p:cNvPr id="22" name="Text 17"/>
          <p:cNvSpPr txBox="1"/>
          <p:nvPr/>
        </p:nvSpPr>
        <p:spPr>
          <a:xfrm>
            <a:off x="9171432" y="2048256"/>
            <a:ext cx="2331720" cy="274320"/>
          </a:xfrm>
          <a:prstGeom prst="rect">
            <a:avLst/>
          </a:prstGeom>
          <a:noFill/>
          <a:ln/>
        </p:spPr>
        <p:txBody>
          <a:bodyPr wrap="square" lIns="0" tIns="0" rIns="0" bIns="0" rtlCol="0" anchor="t"/>
          <a:lstStyle/>
          <a:p>
            <a:pPr indent="0" marL="0">
              <a:buNone/>
            </a:pPr>
            <a:r>
              <a:rPr lang="en-US" sz="1200" b="1" dirty="0">
                <a:solidFill>
                  <a:srgbClr val="0B7F7B"/>
                </a:solidFill>
              </a:rPr>
              <a:t>Data stays in India</a:t>
            </a:r>
            <a:endParaRPr lang="en-US" sz="1200" dirty="0"/>
          </a:p>
        </p:txBody>
      </p:sp>
      <p:sp>
        <p:nvSpPr>
          <p:cNvPr id="23" name="Text 18"/>
          <p:cNvSpPr txBox="1"/>
          <p:nvPr/>
        </p:nvSpPr>
        <p:spPr>
          <a:xfrm>
            <a:off x="8467344" y="2560320"/>
            <a:ext cx="2971800" cy="868680"/>
          </a:xfrm>
          <a:prstGeom prst="rect">
            <a:avLst/>
          </a:prstGeom>
          <a:noFill/>
          <a:ln/>
        </p:spPr>
        <p:txBody>
          <a:bodyPr wrap="square" lIns="0" tIns="0" rIns="0" bIns="0" rtlCol="0" anchor="t"/>
          <a:lstStyle/>
          <a:p>
            <a:pPr indent="0" marL="0">
              <a:buNone/>
            </a:pPr>
            <a:r>
              <a:rPr lang="en-US" sz="1400" dirty="0">
                <a:solidFill>
                  <a:srgbClr val="4A5A70"/>
                </a:solidFill>
              </a:rPr>
              <a:t>GPU servers, switches, racks and networks ready for 800G and beyond</a:t>
            </a:r>
            <a:endParaRPr lang="en-US" sz="1400" dirty="0"/>
          </a:p>
        </p:txBody>
      </p:sp>
      <p:sp>
        <p:nvSpPr>
          <p:cNvPr id="24" name="Text 19"/>
          <p:cNvSpPr txBox="1"/>
          <p:nvPr/>
        </p:nvSpPr>
        <p:spPr>
          <a:xfrm>
            <a:off x="548640" y="3520440"/>
            <a:ext cx="3657600" cy="274320"/>
          </a:xfrm>
          <a:prstGeom prst="rect">
            <a:avLst/>
          </a:prstGeom>
          <a:noFill/>
          <a:ln/>
        </p:spPr>
        <p:txBody>
          <a:bodyPr wrap="square" lIns="0" tIns="0" rIns="0" bIns="0" rtlCol="0" anchor="t"/>
          <a:lstStyle/>
          <a:p>
            <a:pPr indent="0" marL="0">
              <a:buNone/>
            </a:pPr>
            <a:r>
              <a:rPr lang="en-US" sz="1100" b="1" spc="200" kern="0" dirty="0">
                <a:solidFill>
                  <a:srgbClr val="0B7F7B"/>
                </a:solidFill>
              </a:rPr>
              <a:t>ROADMAP</a:t>
            </a:r>
            <a:endParaRPr lang="en-US" sz="1100" dirty="0"/>
          </a:p>
        </p:txBody>
      </p:sp>
      <p:sp>
        <p:nvSpPr>
          <p:cNvPr id="25" name="card"/>
          <p:cNvSpPr/>
          <p:nvPr/>
        </p:nvSpPr>
        <p:spPr>
          <a:xfrm>
            <a:off x="548640" y="3840480"/>
            <a:ext cx="3511296" cy="1417320"/>
          </a:xfrm>
          <a:prstGeom prst="roundRect">
            <a:avLst>
              <a:gd name="adj" fmla="val 7742"/>
            </a:avLst>
          </a:prstGeom>
          <a:solidFill>
            <a:srgbClr val="F2F6FA"/>
          </a:solidFill>
          <a:ln w="12700">
            <a:solidFill>
              <a:srgbClr val="F2F6FA"/>
            </a:solidFill>
            <a:prstDash val="solid"/>
          </a:ln>
        </p:spPr>
      </p:sp>
      <p:sp>
        <p:nvSpPr>
          <p:cNvPr id="26" name="chip"/>
          <p:cNvSpPr/>
          <p:nvPr/>
        </p:nvSpPr>
        <p:spPr>
          <a:xfrm>
            <a:off x="777240" y="4023360"/>
            <a:ext cx="777240" cy="310896"/>
          </a:xfrm>
          <a:prstGeom prst="roundRect">
            <a:avLst>
              <a:gd name="adj" fmla="val 50000"/>
            </a:avLst>
          </a:prstGeom>
          <a:solidFill>
            <a:srgbClr val="0E9F9A"/>
          </a:solidFill>
          <a:ln w="12700">
            <a:solidFill>
              <a:srgbClr val="0E9F9A"/>
            </a:solidFill>
            <a:prstDash val="solid"/>
          </a:ln>
        </p:spPr>
      </p:sp>
      <p:sp>
        <p:nvSpPr>
          <p:cNvPr id="27" name="Text 22"/>
          <p:cNvSpPr txBox="1"/>
          <p:nvPr/>
        </p:nvSpPr>
        <p:spPr>
          <a:xfrm>
            <a:off x="777240" y="4023360"/>
            <a:ext cx="777240" cy="310896"/>
          </a:xfrm>
          <a:prstGeom prst="rect">
            <a:avLst/>
          </a:prstGeom>
          <a:noFill/>
          <a:ln/>
        </p:spPr>
        <p:txBody>
          <a:bodyPr wrap="square" lIns="0" tIns="0" rIns="0" bIns="0" rtlCol="0" anchor="ctr"/>
          <a:lstStyle/>
          <a:p>
            <a:pPr algn="ctr" indent="0" marL="0">
              <a:buNone/>
            </a:pPr>
            <a:r>
              <a:rPr lang="en-US" sz="1100" b="1" dirty="0">
                <a:solidFill>
                  <a:srgbClr val="FFFFFF"/>
                </a:solidFill>
              </a:rPr>
              <a:t>NOW</a:t>
            </a:r>
            <a:endParaRPr lang="en-US" sz="1100" dirty="0"/>
          </a:p>
        </p:txBody>
      </p:sp>
      <p:sp>
        <p:nvSpPr>
          <p:cNvPr id="28" name="Text 23"/>
          <p:cNvSpPr txBox="1"/>
          <p:nvPr/>
        </p:nvSpPr>
        <p:spPr>
          <a:xfrm>
            <a:off x="1691640" y="3995928"/>
            <a:ext cx="2231136" cy="365760"/>
          </a:xfrm>
          <a:prstGeom prst="rect">
            <a:avLst/>
          </a:prstGeom>
          <a:noFill/>
          <a:ln/>
        </p:spPr>
        <p:txBody>
          <a:bodyPr wrap="square" lIns="0" tIns="0" rIns="0" bIns="0" rtlCol="0" anchor="ctr"/>
          <a:lstStyle/>
          <a:p>
            <a:pPr indent="0" marL="0">
              <a:buNone/>
            </a:pPr>
            <a:r>
              <a:rPr lang="en-US" sz="1600" b="1" dirty="0">
                <a:solidFill>
                  <a:srgbClr val="0F1E36"/>
                </a:solidFill>
              </a:rPr>
              <a:t>Supply &amp; design-in</a:t>
            </a:r>
            <a:endParaRPr lang="en-US" sz="1600" dirty="0"/>
          </a:p>
        </p:txBody>
      </p:sp>
      <p:sp>
        <p:nvSpPr>
          <p:cNvPr id="29" name="Text 24"/>
          <p:cNvSpPr txBox="1"/>
          <p:nvPr/>
        </p:nvSpPr>
        <p:spPr>
          <a:xfrm>
            <a:off x="777240" y="4462272"/>
            <a:ext cx="3099816" cy="777240"/>
          </a:xfrm>
          <a:prstGeom prst="rect">
            <a:avLst/>
          </a:prstGeom>
          <a:noFill/>
          <a:ln/>
        </p:spPr>
        <p:txBody>
          <a:bodyPr wrap="square" lIns="0" tIns="0" rIns="0" bIns="0" rtlCol="0" anchor="t"/>
          <a:lstStyle/>
          <a:p>
            <a:pPr indent="0" marL="0">
              <a:buNone/>
            </a:pPr>
            <a:r>
              <a:rPr lang="en-US" sz="1300" dirty="0">
                <a:solidFill>
                  <a:srgbClr val="4A5A70"/>
                </a:solidFill>
              </a:rPr>
              <a:t>Partner products, architecture support and integration for Indian AI data-centre projects.</a:t>
            </a:r>
            <a:endParaRPr lang="en-US" sz="1300" dirty="0"/>
          </a:p>
        </p:txBody>
      </p:sp>
      <p:sp>
        <p:nvSpPr>
          <p:cNvPr id="30" name="card"/>
          <p:cNvSpPr/>
          <p:nvPr/>
        </p:nvSpPr>
        <p:spPr>
          <a:xfrm>
            <a:off x="4334256" y="3840480"/>
            <a:ext cx="3511296" cy="1417320"/>
          </a:xfrm>
          <a:prstGeom prst="roundRect">
            <a:avLst>
              <a:gd name="adj" fmla="val 7742"/>
            </a:avLst>
          </a:prstGeom>
          <a:solidFill>
            <a:srgbClr val="F2F6FA"/>
          </a:solidFill>
          <a:ln w="12700">
            <a:solidFill>
              <a:srgbClr val="F2F6FA"/>
            </a:solidFill>
            <a:prstDash val="solid"/>
          </a:ln>
        </p:spPr>
      </p:sp>
      <p:sp>
        <p:nvSpPr>
          <p:cNvPr id="31" name="chip"/>
          <p:cNvSpPr/>
          <p:nvPr/>
        </p:nvSpPr>
        <p:spPr>
          <a:xfrm>
            <a:off x="4562856" y="4023360"/>
            <a:ext cx="777240" cy="310896"/>
          </a:xfrm>
          <a:prstGeom prst="roundRect">
            <a:avLst>
              <a:gd name="adj" fmla="val 50000"/>
            </a:avLst>
          </a:prstGeom>
          <a:solidFill>
            <a:srgbClr val="FFFFFF"/>
          </a:solidFill>
          <a:ln w="12700">
            <a:solidFill>
              <a:srgbClr val="FFFFFF"/>
            </a:solidFill>
            <a:prstDash val="solid"/>
          </a:ln>
        </p:spPr>
      </p:sp>
      <p:sp>
        <p:nvSpPr>
          <p:cNvPr id="32" name="Text 27"/>
          <p:cNvSpPr txBox="1"/>
          <p:nvPr/>
        </p:nvSpPr>
        <p:spPr>
          <a:xfrm>
            <a:off x="4562856" y="4023360"/>
            <a:ext cx="777240" cy="310896"/>
          </a:xfrm>
          <a:prstGeom prst="rect">
            <a:avLst/>
          </a:prstGeom>
          <a:noFill/>
          <a:ln/>
        </p:spPr>
        <p:txBody>
          <a:bodyPr wrap="square" lIns="0" tIns="0" rIns="0" bIns="0" rtlCol="0" anchor="ctr"/>
          <a:lstStyle/>
          <a:p>
            <a:pPr algn="ctr" indent="0" marL="0">
              <a:buNone/>
            </a:pPr>
            <a:r>
              <a:rPr lang="en-US" sz="1100" b="1" dirty="0">
                <a:solidFill>
                  <a:srgbClr val="0B7F7B"/>
                </a:solidFill>
              </a:rPr>
              <a:t>NEXT</a:t>
            </a:r>
            <a:endParaRPr lang="en-US" sz="1100" dirty="0"/>
          </a:p>
        </p:txBody>
      </p:sp>
      <p:sp>
        <p:nvSpPr>
          <p:cNvPr id="33" name="Text 28"/>
          <p:cNvSpPr txBox="1"/>
          <p:nvPr/>
        </p:nvSpPr>
        <p:spPr>
          <a:xfrm>
            <a:off x="5477256" y="3995928"/>
            <a:ext cx="2231136" cy="365760"/>
          </a:xfrm>
          <a:prstGeom prst="rect">
            <a:avLst/>
          </a:prstGeom>
          <a:noFill/>
          <a:ln/>
        </p:spPr>
        <p:txBody>
          <a:bodyPr wrap="square" lIns="0" tIns="0" rIns="0" bIns="0" rtlCol="0" anchor="ctr"/>
          <a:lstStyle/>
          <a:p>
            <a:pPr indent="0" marL="0">
              <a:buNone/>
            </a:pPr>
            <a:r>
              <a:rPr lang="en-US" sz="1600" b="1" dirty="0">
                <a:solidFill>
                  <a:srgbClr val="0F1E36"/>
                </a:solidFill>
              </a:rPr>
              <a:t>Indian test &amp; qualification</a:t>
            </a:r>
            <a:endParaRPr lang="en-US" sz="1600" dirty="0"/>
          </a:p>
        </p:txBody>
      </p:sp>
      <p:sp>
        <p:nvSpPr>
          <p:cNvPr id="34" name="Text 29"/>
          <p:cNvSpPr txBox="1"/>
          <p:nvPr/>
        </p:nvSpPr>
        <p:spPr>
          <a:xfrm>
            <a:off x="4562856" y="4462272"/>
            <a:ext cx="3099816" cy="777240"/>
          </a:xfrm>
          <a:prstGeom prst="rect">
            <a:avLst/>
          </a:prstGeom>
          <a:noFill/>
          <a:ln/>
        </p:spPr>
        <p:txBody>
          <a:bodyPr wrap="square" lIns="0" tIns="0" rIns="0" bIns="0" rtlCol="0" anchor="t"/>
          <a:lstStyle/>
          <a:p>
            <a:pPr indent="0" marL="0">
              <a:buNone/>
            </a:pPr>
            <a:r>
              <a:rPr lang="en-US" sz="1300" dirty="0">
                <a:solidFill>
                  <a:srgbClr val="4A5A70"/>
                </a:solidFill>
              </a:rPr>
              <a:t>Build local testing, qualification and technical-support capability as deployments grow.</a:t>
            </a:r>
            <a:endParaRPr lang="en-US" sz="1300" dirty="0"/>
          </a:p>
        </p:txBody>
      </p:sp>
      <p:sp>
        <p:nvSpPr>
          <p:cNvPr id="35" name="card"/>
          <p:cNvSpPr/>
          <p:nvPr/>
        </p:nvSpPr>
        <p:spPr>
          <a:xfrm>
            <a:off x="8119872" y="3840480"/>
            <a:ext cx="3511296" cy="1417320"/>
          </a:xfrm>
          <a:prstGeom prst="roundRect">
            <a:avLst>
              <a:gd name="adj" fmla="val 7742"/>
            </a:avLst>
          </a:prstGeom>
          <a:solidFill>
            <a:srgbClr val="F2F6FA"/>
          </a:solidFill>
          <a:ln w="12700">
            <a:solidFill>
              <a:srgbClr val="F2F6FA"/>
            </a:solidFill>
            <a:prstDash val="solid"/>
          </a:ln>
        </p:spPr>
      </p:sp>
      <p:sp>
        <p:nvSpPr>
          <p:cNvPr id="36" name="chip"/>
          <p:cNvSpPr/>
          <p:nvPr/>
        </p:nvSpPr>
        <p:spPr>
          <a:xfrm>
            <a:off x="8348472" y="4023360"/>
            <a:ext cx="777240" cy="310896"/>
          </a:xfrm>
          <a:prstGeom prst="roundRect">
            <a:avLst>
              <a:gd name="adj" fmla="val 50000"/>
            </a:avLst>
          </a:prstGeom>
          <a:solidFill>
            <a:srgbClr val="FFFFFF"/>
          </a:solidFill>
          <a:ln w="12700">
            <a:solidFill>
              <a:srgbClr val="FFFFFF"/>
            </a:solidFill>
            <a:prstDash val="solid"/>
          </a:ln>
        </p:spPr>
      </p:sp>
      <p:sp>
        <p:nvSpPr>
          <p:cNvPr id="37" name="Text 32"/>
          <p:cNvSpPr txBox="1"/>
          <p:nvPr/>
        </p:nvSpPr>
        <p:spPr>
          <a:xfrm>
            <a:off x="8348472" y="4023360"/>
            <a:ext cx="777240" cy="310896"/>
          </a:xfrm>
          <a:prstGeom prst="rect">
            <a:avLst/>
          </a:prstGeom>
          <a:noFill/>
          <a:ln/>
        </p:spPr>
        <p:txBody>
          <a:bodyPr wrap="square" lIns="0" tIns="0" rIns="0" bIns="0" rtlCol="0" anchor="ctr"/>
          <a:lstStyle/>
          <a:p>
            <a:pPr algn="ctr" indent="0" marL="0">
              <a:buNone/>
            </a:pPr>
            <a:r>
              <a:rPr lang="en-US" sz="1100" b="1" dirty="0">
                <a:solidFill>
                  <a:srgbClr val="0B7F7B"/>
                </a:solidFill>
              </a:rPr>
              <a:t>LATER</a:t>
            </a:r>
            <a:endParaRPr lang="en-US" sz="1100" dirty="0"/>
          </a:p>
        </p:txBody>
      </p:sp>
      <p:sp>
        <p:nvSpPr>
          <p:cNvPr id="38" name="Text 33"/>
          <p:cNvSpPr txBox="1"/>
          <p:nvPr/>
        </p:nvSpPr>
        <p:spPr>
          <a:xfrm>
            <a:off x="9262872" y="3995928"/>
            <a:ext cx="2231136" cy="365760"/>
          </a:xfrm>
          <a:prstGeom prst="rect">
            <a:avLst/>
          </a:prstGeom>
          <a:noFill/>
          <a:ln/>
        </p:spPr>
        <p:txBody>
          <a:bodyPr wrap="square" lIns="0" tIns="0" rIns="0" bIns="0" rtlCol="0" anchor="ctr"/>
          <a:lstStyle/>
          <a:p>
            <a:pPr indent="0" marL="0">
              <a:buNone/>
            </a:pPr>
            <a:r>
              <a:rPr lang="en-US" sz="1600" b="1" dirty="0">
                <a:solidFill>
                  <a:srgbClr val="0F1E36"/>
                </a:solidFill>
              </a:rPr>
              <a:t>Localised assembly</a:t>
            </a:r>
            <a:endParaRPr lang="en-US" sz="1600" dirty="0"/>
          </a:p>
        </p:txBody>
      </p:sp>
      <p:sp>
        <p:nvSpPr>
          <p:cNvPr id="39" name="Text 34"/>
          <p:cNvSpPr txBox="1"/>
          <p:nvPr/>
        </p:nvSpPr>
        <p:spPr>
          <a:xfrm>
            <a:off x="8348472" y="4462272"/>
            <a:ext cx="3099816" cy="777240"/>
          </a:xfrm>
          <a:prstGeom prst="rect">
            <a:avLst/>
          </a:prstGeom>
          <a:noFill/>
          <a:ln/>
        </p:spPr>
        <p:txBody>
          <a:bodyPr wrap="square" lIns="0" tIns="0" rIns="0" bIns="0" rtlCol="0" anchor="t"/>
          <a:lstStyle/>
          <a:p>
            <a:pPr indent="0" marL="0">
              <a:buNone/>
            </a:pPr>
            <a:r>
              <a:rPr lang="en-US" sz="1300" dirty="0">
                <a:solidFill>
                  <a:srgbClr val="4A5A70"/>
                </a:solidFill>
              </a:rPr>
              <a:t>Explore assembly and manufacturing in India with partners, step by step, as volumes justify it.</a:t>
            </a:r>
            <a:endParaRPr lang="en-US" sz="1300" dirty="0"/>
          </a:p>
        </p:txBody>
      </p:sp>
      <p:sp>
        <p:nvSpPr>
          <p:cNvPr id="40" name="card"/>
          <p:cNvSpPr/>
          <p:nvPr/>
        </p:nvSpPr>
        <p:spPr>
          <a:xfrm>
            <a:off x="548640" y="5440680"/>
            <a:ext cx="11091672" cy="566928"/>
          </a:xfrm>
          <a:prstGeom prst="roundRect">
            <a:avLst>
              <a:gd name="adj" fmla="val 19355"/>
            </a:avLst>
          </a:prstGeom>
          <a:solidFill>
            <a:srgbClr val="E3F6F4"/>
          </a:solidFill>
          <a:ln w="12700">
            <a:solidFill>
              <a:srgbClr val="E3F6F4"/>
            </a:solidFill>
            <a:prstDash val="solid"/>
          </a:ln>
        </p:spPr>
      </p:sp>
      <p:sp>
        <p:nvSpPr>
          <p:cNvPr id="41" name="Text 36"/>
          <p:cNvSpPr txBox="1"/>
          <p:nvPr/>
        </p:nvSpPr>
        <p:spPr>
          <a:xfrm>
            <a:off x="777240" y="5440680"/>
            <a:ext cx="10698480" cy="566928"/>
          </a:xfrm>
          <a:prstGeom prst="rect">
            <a:avLst/>
          </a:prstGeom>
          <a:noFill/>
          <a:ln/>
        </p:spPr>
        <p:txBody>
          <a:bodyPr wrap="square" lIns="0" tIns="0" rIns="0" bIns="0" rtlCol="0" anchor="ctr"/>
          <a:lstStyle/>
          <a:p>
            <a:pPr indent="0" marL="0">
              <a:buNone/>
            </a:pPr>
            <a:r>
              <a:rPr lang="en-US" sz="1400" b="1" dirty="0">
                <a:solidFill>
                  <a:srgbClr val="0B7F7B"/>
                </a:solidFill>
              </a:rPr>
              <a:t>Why sovereign: </a:t>
            </a:r>
            <a:pPr indent="0" marL="0">
              <a:buNone/>
            </a:pPr>
            <a:r>
              <a:rPr lang="en-US" sz="1400" dirty="0">
                <a:solidFill>
                  <a:srgbClr val="0F1E36"/>
                </a:solidFill>
              </a:rPr>
              <a:t>data stays under Indian law (DPDP Act 2023)  ·  resilient domestic supply  ·  engineers and support in India</a:t>
            </a:r>
            <a:endParaRPr lang="en-US" sz="14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HOW WE WORK</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From problem to production in four stages</a:t>
            </a:r>
            <a:endParaRPr lang="en-US" sz="3200" dirty="0"/>
          </a:p>
        </p:txBody>
      </p:sp>
      <p:sp>
        <p:nvSpPr>
          <p:cNvPr id="4" name="card"/>
          <p:cNvSpPr/>
          <p:nvPr/>
        </p:nvSpPr>
        <p:spPr>
          <a:xfrm>
            <a:off x="548640" y="1554480"/>
            <a:ext cx="2496312" cy="3429000"/>
          </a:xfrm>
          <a:prstGeom prst="roundRect">
            <a:avLst>
              <a:gd name="adj" fmla="val 4396"/>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5" name="Text 3"/>
          <p:cNvSpPr txBox="1"/>
          <p:nvPr/>
        </p:nvSpPr>
        <p:spPr>
          <a:xfrm>
            <a:off x="777240" y="1737360"/>
            <a:ext cx="914400" cy="457200"/>
          </a:xfrm>
          <a:prstGeom prst="rect">
            <a:avLst/>
          </a:prstGeom>
          <a:noFill/>
          <a:ln/>
        </p:spPr>
        <p:txBody>
          <a:bodyPr wrap="square" lIns="0" tIns="0" rIns="0" bIns="0" rtlCol="0" anchor="t"/>
          <a:lstStyle/>
          <a:p>
            <a:pPr indent="0" marL="0">
              <a:buNone/>
            </a:pPr>
            <a:r>
              <a:rPr lang="en-US" sz="2600" b="1" dirty="0">
                <a:solidFill>
                  <a:srgbClr val="DCE5EE"/>
                </a:solidFill>
              </a:rPr>
              <a:t>01</a:t>
            </a:r>
            <a:endParaRPr lang="en-US" sz="2600" dirty="0"/>
          </a:p>
        </p:txBody>
      </p:sp>
      <p:sp>
        <p:nvSpPr>
          <p:cNvPr id="6" name="icon circle"/>
          <p:cNvSpPr/>
          <p:nvPr/>
        </p:nvSpPr>
        <p:spPr>
          <a:xfrm>
            <a:off x="2221992" y="1755648"/>
            <a:ext cx="566928" cy="566928"/>
          </a:xfrm>
          <a:prstGeom prst="ellipse">
            <a:avLst/>
          </a:prstGeom>
          <a:solidFill>
            <a:srgbClr val="E3F6F4"/>
          </a:solidFill>
          <a:ln w="12700">
            <a:solidFill>
              <a:srgbClr val="E3F6F4"/>
            </a:solidFill>
            <a:prstDash val="solid"/>
          </a:ln>
        </p:spPr>
      </p:sp>
      <p:pic>
        <p:nvPicPr>
          <p:cNvPr id="7" name="Image 0" descr="SearchCheck icon"/>
          <p:cNvPicPr>
            <a:picLocks noChangeAspect="1"/>
          </p:cNvPicPr>
          <p:nvPr/>
        </p:nvPicPr>
        <p:blipFill>
          <a:blip r:embed="rId1"/>
          <a:stretch>
            <a:fillRect/>
          </a:stretch>
        </p:blipFill>
        <p:spPr>
          <a:xfrm>
            <a:off x="2346716" y="1880372"/>
            <a:ext cx="317480" cy="317480"/>
          </a:xfrm>
          <a:prstGeom prst="rect">
            <a:avLst/>
          </a:prstGeom>
        </p:spPr>
      </p:pic>
      <p:sp>
        <p:nvSpPr>
          <p:cNvPr id="8" name="Text 5"/>
          <p:cNvSpPr txBox="1"/>
          <p:nvPr/>
        </p:nvSpPr>
        <p:spPr>
          <a:xfrm>
            <a:off x="777240" y="2468880"/>
            <a:ext cx="2084832" cy="411480"/>
          </a:xfrm>
          <a:prstGeom prst="rect">
            <a:avLst/>
          </a:prstGeom>
          <a:noFill/>
          <a:ln/>
        </p:spPr>
        <p:txBody>
          <a:bodyPr wrap="square" lIns="0" tIns="0" rIns="0" bIns="0" rtlCol="0" anchor="t"/>
          <a:lstStyle/>
          <a:p>
            <a:pPr indent="0" marL="0">
              <a:buNone/>
            </a:pPr>
            <a:r>
              <a:rPr lang="en-US" sz="1900" b="1" dirty="0">
                <a:solidFill>
                  <a:srgbClr val="0F1E36"/>
                </a:solidFill>
              </a:rPr>
              <a:t>Discover</a:t>
            </a:r>
            <a:endParaRPr lang="en-US" sz="1900" dirty="0"/>
          </a:p>
        </p:txBody>
      </p:sp>
      <p:sp>
        <p:nvSpPr>
          <p:cNvPr id="9" name="Text 6"/>
          <p:cNvSpPr txBox="1"/>
          <p:nvPr/>
        </p:nvSpPr>
        <p:spPr>
          <a:xfrm>
            <a:off x="777240" y="2926080"/>
            <a:ext cx="2084832" cy="1234440"/>
          </a:xfrm>
          <a:prstGeom prst="rect">
            <a:avLst/>
          </a:prstGeom>
          <a:noFill/>
          <a:ln/>
        </p:spPr>
        <p:txBody>
          <a:bodyPr wrap="square" lIns="0" tIns="0" rIns="0" bIns="0" rtlCol="0" anchor="t"/>
          <a:lstStyle/>
          <a:p>
            <a:pPr indent="0" marL="0">
              <a:buNone/>
            </a:pPr>
            <a:r>
              <a:rPr lang="en-US" sz="1400" dirty="0">
                <a:solidFill>
                  <a:srgbClr val="4A5A70"/>
                </a:solidFill>
              </a:rPr>
              <a:t>We learn your domain, workflow, data and constraints before proposing any AI.</a:t>
            </a:r>
            <a:endParaRPr lang="en-US" sz="1400" dirty="0"/>
          </a:p>
        </p:txBody>
      </p:sp>
      <p:sp>
        <p:nvSpPr>
          <p:cNvPr id="10" name="Text 7"/>
          <p:cNvSpPr txBox="1"/>
          <p:nvPr/>
        </p:nvSpPr>
        <p:spPr>
          <a:xfrm>
            <a:off x="777240" y="4343400"/>
            <a:ext cx="2084832" cy="502920"/>
          </a:xfrm>
          <a:prstGeom prst="rect">
            <a:avLst/>
          </a:prstGeom>
          <a:noFill/>
          <a:ln/>
        </p:spPr>
        <p:txBody>
          <a:bodyPr wrap="square" lIns="0" tIns="0" rIns="0" bIns="0" rtlCol="0" anchor="t"/>
          <a:lstStyle/>
          <a:p>
            <a:pPr indent="0" marL="0">
              <a:buNone/>
            </a:pPr>
            <a:r>
              <a:rPr lang="en-US" sz="1100" b="1" dirty="0">
                <a:solidFill>
                  <a:srgbClr val="0B7F7B"/>
                </a:solidFill>
              </a:rPr>
              <a:t>Domain immersion · Data audit · Feasibility</a:t>
            </a:r>
            <a:endParaRPr lang="en-US" sz="1100" dirty="0"/>
          </a:p>
        </p:txBody>
      </p:sp>
      <p:sp>
        <p:nvSpPr>
          <p:cNvPr id="11" name="connector"/>
          <p:cNvSpPr/>
          <p:nvPr/>
        </p:nvSpPr>
        <p:spPr>
          <a:xfrm>
            <a:off x="3090672" y="3264408"/>
            <a:ext cx="274320" cy="914"/>
          </a:xfrm>
          <a:prstGeom prst="line">
            <a:avLst/>
          </a:prstGeom>
          <a:noFill/>
          <a:ln w="25400">
            <a:solidFill>
              <a:srgbClr val="0E9F9A"/>
            </a:solidFill>
            <a:prstDash val="solid"/>
            <a:tailEnd type="triangle"/>
          </a:ln>
        </p:spPr>
      </p:sp>
      <p:sp>
        <p:nvSpPr>
          <p:cNvPr id="12" name="card"/>
          <p:cNvSpPr/>
          <p:nvPr/>
        </p:nvSpPr>
        <p:spPr>
          <a:xfrm>
            <a:off x="3410712" y="1554480"/>
            <a:ext cx="2496312" cy="3429000"/>
          </a:xfrm>
          <a:prstGeom prst="roundRect">
            <a:avLst>
              <a:gd name="adj" fmla="val 4396"/>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3" name="Text 10"/>
          <p:cNvSpPr txBox="1"/>
          <p:nvPr/>
        </p:nvSpPr>
        <p:spPr>
          <a:xfrm>
            <a:off x="3639312" y="1737360"/>
            <a:ext cx="914400" cy="457200"/>
          </a:xfrm>
          <a:prstGeom prst="rect">
            <a:avLst/>
          </a:prstGeom>
          <a:noFill/>
          <a:ln/>
        </p:spPr>
        <p:txBody>
          <a:bodyPr wrap="square" lIns="0" tIns="0" rIns="0" bIns="0" rtlCol="0" anchor="t"/>
          <a:lstStyle/>
          <a:p>
            <a:pPr indent="0" marL="0">
              <a:buNone/>
            </a:pPr>
            <a:r>
              <a:rPr lang="en-US" sz="2600" b="1" dirty="0">
                <a:solidFill>
                  <a:srgbClr val="DCE5EE"/>
                </a:solidFill>
              </a:rPr>
              <a:t>02</a:t>
            </a:r>
            <a:endParaRPr lang="en-US" sz="2600" dirty="0"/>
          </a:p>
        </p:txBody>
      </p:sp>
      <p:sp>
        <p:nvSpPr>
          <p:cNvPr id="14" name="icon circle"/>
          <p:cNvSpPr/>
          <p:nvPr/>
        </p:nvSpPr>
        <p:spPr>
          <a:xfrm>
            <a:off x="5084064" y="1755648"/>
            <a:ext cx="566928" cy="566928"/>
          </a:xfrm>
          <a:prstGeom prst="ellipse">
            <a:avLst/>
          </a:prstGeom>
          <a:solidFill>
            <a:srgbClr val="E3F6F4"/>
          </a:solidFill>
          <a:ln w="12700">
            <a:solidFill>
              <a:srgbClr val="E3F6F4"/>
            </a:solidFill>
            <a:prstDash val="solid"/>
          </a:ln>
        </p:spPr>
      </p:sp>
      <p:pic>
        <p:nvPicPr>
          <p:cNvPr id="15" name="Image 1" descr="Layers icon"/>
          <p:cNvPicPr>
            <a:picLocks noChangeAspect="1"/>
          </p:cNvPicPr>
          <p:nvPr/>
        </p:nvPicPr>
        <p:blipFill>
          <a:blip r:embed="rId2"/>
          <a:stretch>
            <a:fillRect/>
          </a:stretch>
        </p:blipFill>
        <p:spPr>
          <a:xfrm>
            <a:off x="5208788" y="1880372"/>
            <a:ext cx="317480" cy="317480"/>
          </a:xfrm>
          <a:prstGeom prst="rect">
            <a:avLst/>
          </a:prstGeom>
        </p:spPr>
      </p:pic>
      <p:sp>
        <p:nvSpPr>
          <p:cNvPr id="16" name="Text 12"/>
          <p:cNvSpPr txBox="1"/>
          <p:nvPr/>
        </p:nvSpPr>
        <p:spPr>
          <a:xfrm>
            <a:off x="3639312" y="2468880"/>
            <a:ext cx="2084832" cy="411480"/>
          </a:xfrm>
          <a:prstGeom prst="rect">
            <a:avLst/>
          </a:prstGeom>
          <a:noFill/>
          <a:ln/>
        </p:spPr>
        <p:txBody>
          <a:bodyPr wrap="square" lIns="0" tIns="0" rIns="0" bIns="0" rtlCol="0" anchor="t"/>
          <a:lstStyle/>
          <a:p>
            <a:pPr indent="0" marL="0">
              <a:buNone/>
            </a:pPr>
            <a:r>
              <a:rPr lang="en-US" sz="1900" b="1" dirty="0">
                <a:solidFill>
                  <a:srgbClr val="0F1E36"/>
                </a:solidFill>
              </a:rPr>
              <a:t>Design</a:t>
            </a:r>
            <a:endParaRPr lang="en-US" sz="1900" dirty="0"/>
          </a:p>
        </p:txBody>
      </p:sp>
      <p:sp>
        <p:nvSpPr>
          <p:cNvPr id="17" name="Text 13"/>
          <p:cNvSpPr txBox="1"/>
          <p:nvPr/>
        </p:nvSpPr>
        <p:spPr>
          <a:xfrm>
            <a:off x="3639312" y="2926080"/>
            <a:ext cx="2084832" cy="1234440"/>
          </a:xfrm>
          <a:prstGeom prst="rect">
            <a:avLst/>
          </a:prstGeom>
          <a:noFill/>
          <a:ln/>
        </p:spPr>
        <p:txBody>
          <a:bodyPr wrap="square" lIns="0" tIns="0" rIns="0" bIns="0" rtlCol="0" anchor="t"/>
          <a:lstStyle/>
          <a:p>
            <a:pPr indent="0" marL="0">
              <a:buNone/>
            </a:pPr>
            <a:r>
              <a:rPr lang="en-US" sz="1400" dirty="0">
                <a:solidFill>
                  <a:srgbClr val="4A5A70"/>
                </a:solidFill>
              </a:rPr>
              <a:t>Architecture, model strategy, guardrails and human-oversight design mapped to your risk.</a:t>
            </a:r>
            <a:endParaRPr lang="en-US" sz="1400" dirty="0"/>
          </a:p>
        </p:txBody>
      </p:sp>
      <p:sp>
        <p:nvSpPr>
          <p:cNvPr id="18" name="Text 14"/>
          <p:cNvSpPr txBox="1"/>
          <p:nvPr/>
        </p:nvSpPr>
        <p:spPr>
          <a:xfrm>
            <a:off x="3639312" y="4343400"/>
            <a:ext cx="2084832" cy="502920"/>
          </a:xfrm>
          <a:prstGeom prst="rect">
            <a:avLst/>
          </a:prstGeom>
          <a:noFill/>
          <a:ln/>
        </p:spPr>
        <p:txBody>
          <a:bodyPr wrap="square" lIns="0" tIns="0" rIns="0" bIns="0" rtlCol="0" anchor="t"/>
          <a:lstStyle/>
          <a:p>
            <a:pPr indent="0" marL="0">
              <a:buNone/>
            </a:pPr>
            <a:r>
              <a:rPr lang="en-US" sz="1100" b="1" dirty="0">
                <a:solidFill>
                  <a:srgbClr val="0B7F7B"/>
                </a:solidFill>
              </a:rPr>
              <a:t>Architecture · Guardrails · Risk</a:t>
            </a:r>
            <a:endParaRPr lang="en-US" sz="1100" dirty="0"/>
          </a:p>
        </p:txBody>
      </p:sp>
      <p:sp>
        <p:nvSpPr>
          <p:cNvPr id="19" name="connector"/>
          <p:cNvSpPr/>
          <p:nvPr/>
        </p:nvSpPr>
        <p:spPr>
          <a:xfrm>
            <a:off x="5952744" y="3264408"/>
            <a:ext cx="274320" cy="914"/>
          </a:xfrm>
          <a:prstGeom prst="line">
            <a:avLst/>
          </a:prstGeom>
          <a:noFill/>
          <a:ln w="25400">
            <a:solidFill>
              <a:srgbClr val="0E9F9A"/>
            </a:solidFill>
            <a:prstDash val="solid"/>
            <a:tailEnd type="triangle"/>
          </a:ln>
        </p:spPr>
      </p:sp>
      <p:sp>
        <p:nvSpPr>
          <p:cNvPr id="20" name="card"/>
          <p:cNvSpPr/>
          <p:nvPr/>
        </p:nvSpPr>
        <p:spPr>
          <a:xfrm>
            <a:off x="6272784" y="1554480"/>
            <a:ext cx="2496312" cy="3429000"/>
          </a:xfrm>
          <a:prstGeom prst="roundRect">
            <a:avLst>
              <a:gd name="adj" fmla="val 4396"/>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1" name="Text 17"/>
          <p:cNvSpPr txBox="1"/>
          <p:nvPr/>
        </p:nvSpPr>
        <p:spPr>
          <a:xfrm>
            <a:off x="6501384" y="1737360"/>
            <a:ext cx="914400" cy="457200"/>
          </a:xfrm>
          <a:prstGeom prst="rect">
            <a:avLst/>
          </a:prstGeom>
          <a:noFill/>
          <a:ln/>
        </p:spPr>
        <p:txBody>
          <a:bodyPr wrap="square" lIns="0" tIns="0" rIns="0" bIns="0" rtlCol="0" anchor="t"/>
          <a:lstStyle/>
          <a:p>
            <a:pPr indent="0" marL="0">
              <a:buNone/>
            </a:pPr>
            <a:r>
              <a:rPr lang="en-US" sz="2600" b="1" dirty="0">
                <a:solidFill>
                  <a:srgbClr val="DCE5EE"/>
                </a:solidFill>
              </a:rPr>
              <a:t>03</a:t>
            </a:r>
            <a:endParaRPr lang="en-US" sz="2600" dirty="0"/>
          </a:p>
        </p:txBody>
      </p:sp>
      <p:sp>
        <p:nvSpPr>
          <p:cNvPr id="22" name="icon circle"/>
          <p:cNvSpPr/>
          <p:nvPr/>
        </p:nvSpPr>
        <p:spPr>
          <a:xfrm>
            <a:off x="7946136" y="1755648"/>
            <a:ext cx="566928" cy="566928"/>
          </a:xfrm>
          <a:prstGeom prst="ellipse">
            <a:avLst/>
          </a:prstGeom>
          <a:solidFill>
            <a:srgbClr val="E3F6F4"/>
          </a:solidFill>
          <a:ln w="12700">
            <a:solidFill>
              <a:srgbClr val="E3F6F4"/>
            </a:solidFill>
            <a:prstDash val="solid"/>
          </a:ln>
        </p:spPr>
      </p:sp>
      <p:pic>
        <p:nvPicPr>
          <p:cNvPr id="23" name="Image 2" descr="Workflow icon"/>
          <p:cNvPicPr>
            <a:picLocks noChangeAspect="1"/>
          </p:cNvPicPr>
          <p:nvPr/>
        </p:nvPicPr>
        <p:blipFill>
          <a:blip r:embed="rId3"/>
          <a:stretch>
            <a:fillRect/>
          </a:stretch>
        </p:blipFill>
        <p:spPr>
          <a:xfrm>
            <a:off x="8070860" y="1880372"/>
            <a:ext cx="317480" cy="317480"/>
          </a:xfrm>
          <a:prstGeom prst="rect">
            <a:avLst/>
          </a:prstGeom>
        </p:spPr>
      </p:pic>
      <p:sp>
        <p:nvSpPr>
          <p:cNvPr id="24" name="Text 19"/>
          <p:cNvSpPr txBox="1"/>
          <p:nvPr/>
        </p:nvSpPr>
        <p:spPr>
          <a:xfrm>
            <a:off x="6501384" y="2468880"/>
            <a:ext cx="2084832" cy="411480"/>
          </a:xfrm>
          <a:prstGeom prst="rect">
            <a:avLst/>
          </a:prstGeom>
          <a:noFill/>
          <a:ln/>
        </p:spPr>
        <p:txBody>
          <a:bodyPr wrap="square" lIns="0" tIns="0" rIns="0" bIns="0" rtlCol="0" anchor="t"/>
          <a:lstStyle/>
          <a:p>
            <a:pPr indent="0" marL="0">
              <a:buNone/>
            </a:pPr>
            <a:r>
              <a:rPr lang="en-US" sz="1900" b="1" dirty="0">
                <a:solidFill>
                  <a:srgbClr val="0F1E36"/>
                </a:solidFill>
              </a:rPr>
              <a:t>Build</a:t>
            </a:r>
            <a:endParaRPr lang="en-US" sz="1900" dirty="0"/>
          </a:p>
        </p:txBody>
      </p:sp>
      <p:sp>
        <p:nvSpPr>
          <p:cNvPr id="25" name="Text 20"/>
          <p:cNvSpPr txBox="1"/>
          <p:nvPr/>
        </p:nvSpPr>
        <p:spPr>
          <a:xfrm>
            <a:off x="6501384" y="2926080"/>
            <a:ext cx="2084832" cy="1234440"/>
          </a:xfrm>
          <a:prstGeom prst="rect">
            <a:avLst/>
          </a:prstGeom>
          <a:noFill/>
          <a:ln/>
        </p:spPr>
        <p:txBody>
          <a:bodyPr wrap="square" lIns="0" tIns="0" rIns="0" bIns="0" rtlCol="0" anchor="t"/>
          <a:lstStyle/>
          <a:p>
            <a:pPr indent="0" marL="0">
              <a:buNone/>
            </a:pPr>
            <a:r>
              <a:rPr lang="en-US" sz="1400" dirty="0">
                <a:solidFill>
                  <a:srgbClr val="4A5A70"/>
                </a:solidFill>
              </a:rPr>
              <a:t>Working prototypes early. You see real outputs, not slides.</a:t>
            </a:r>
            <a:endParaRPr lang="en-US" sz="1400" dirty="0"/>
          </a:p>
        </p:txBody>
      </p:sp>
      <p:sp>
        <p:nvSpPr>
          <p:cNvPr id="26" name="Text 21"/>
          <p:cNvSpPr txBox="1"/>
          <p:nvPr/>
        </p:nvSpPr>
        <p:spPr>
          <a:xfrm>
            <a:off x="6501384" y="4343400"/>
            <a:ext cx="2084832" cy="502920"/>
          </a:xfrm>
          <a:prstGeom prst="rect">
            <a:avLst/>
          </a:prstGeom>
          <a:noFill/>
          <a:ln/>
        </p:spPr>
        <p:txBody>
          <a:bodyPr wrap="square" lIns="0" tIns="0" rIns="0" bIns="0" rtlCol="0" anchor="t"/>
          <a:lstStyle/>
          <a:p>
            <a:pPr indent="0" marL="0">
              <a:buNone/>
            </a:pPr>
            <a:r>
              <a:rPr lang="en-US" sz="1100" b="1" dirty="0">
                <a:solidFill>
                  <a:srgbClr val="0B7F7B"/>
                </a:solidFill>
              </a:rPr>
              <a:t>Prototypes · Iteration · Evaluation</a:t>
            </a:r>
            <a:endParaRPr lang="en-US" sz="1100" dirty="0"/>
          </a:p>
        </p:txBody>
      </p:sp>
      <p:sp>
        <p:nvSpPr>
          <p:cNvPr id="27" name="connector"/>
          <p:cNvSpPr/>
          <p:nvPr/>
        </p:nvSpPr>
        <p:spPr>
          <a:xfrm>
            <a:off x="8814816" y="3264408"/>
            <a:ext cx="274320" cy="914"/>
          </a:xfrm>
          <a:prstGeom prst="line">
            <a:avLst/>
          </a:prstGeom>
          <a:noFill/>
          <a:ln w="25400">
            <a:solidFill>
              <a:srgbClr val="0E9F9A"/>
            </a:solidFill>
            <a:prstDash val="solid"/>
            <a:tailEnd type="triangle"/>
          </a:ln>
        </p:spPr>
      </p:sp>
      <p:sp>
        <p:nvSpPr>
          <p:cNvPr id="28" name="card"/>
          <p:cNvSpPr/>
          <p:nvPr/>
        </p:nvSpPr>
        <p:spPr>
          <a:xfrm>
            <a:off x="9134856" y="1554480"/>
            <a:ext cx="2496312" cy="3429000"/>
          </a:xfrm>
          <a:prstGeom prst="roundRect">
            <a:avLst>
              <a:gd name="adj" fmla="val 4396"/>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9" name="Text 24"/>
          <p:cNvSpPr txBox="1"/>
          <p:nvPr/>
        </p:nvSpPr>
        <p:spPr>
          <a:xfrm>
            <a:off x="9363456" y="1737360"/>
            <a:ext cx="914400" cy="457200"/>
          </a:xfrm>
          <a:prstGeom prst="rect">
            <a:avLst/>
          </a:prstGeom>
          <a:noFill/>
          <a:ln/>
        </p:spPr>
        <p:txBody>
          <a:bodyPr wrap="square" lIns="0" tIns="0" rIns="0" bIns="0" rtlCol="0" anchor="t"/>
          <a:lstStyle/>
          <a:p>
            <a:pPr indent="0" marL="0">
              <a:buNone/>
            </a:pPr>
            <a:r>
              <a:rPr lang="en-US" sz="2600" b="1" dirty="0">
                <a:solidFill>
                  <a:srgbClr val="DCE5EE"/>
                </a:solidFill>
              </a:rPr>
              <a:t>04</a:t>
            </a:r>
            <a:endParaRPr lang="en-US" sz="2600" dirty="0"/>
          </a:p>
        </p:txBody>
      </p:sp>
      <p:sp>
        <p:nvSpPr>
          <p:cNvPr id="30" name="icon circle"/>
          <p:cNvSpPr/>
          <p:nvPr/>
        </p:nvSpPr>
        <p:spPr>
          <a:xfrm>
            <a:off x="10808208" y="1755648"/>
            <a:ext cx="566928" cy="566928"/>
          </a:xfrm>
          <a:prstGeom prst="ellipse">
            <a:avLst/>
          </a:prstGeom>
          <a:solidFill>
            <a:srgbClr val="E3F6F4"/>
          </a:solidFill>
          <a:ln w="12700">
            <a:solidFill>
              <a:srgbClr val="E3F6F4"/>
            </a:solidFill>
            <a:prstDash val="solid"/>
          </a:ln>
        </p:spPr>
      </p:sp>
      <p:pic>
        <p:nvPicPr>
          <p:cNvPr id="31" name="Image 3" descr="Rocket icon"/>
          <p:cNvPicPr>
            <a:picLocks noChangeAspect="1"/>
          </p:cNvPicPr>
          <p:nvPr/>
        </p:nvPicPr>
        <p:blipFill>
          <a:blip r:embed="rId4"/>
          <a:stretch>
            <a:fillRect/>
          </a:stretch>
        </p:blipFill>
        <p:spPr>
          <a:xfrm>
            <a:off x="10932932" y="1880372"/>
            <a:ext cx="317480" cy="317480"/>
          </a:xfrm>
          <a:prstGeom prst="rect">
            <a:avLst/>
          </a:prstGeom>
        </p:spPr>
      </p:pic>
      <p:sp>
        <p:nvSpPr>
          <p:cNvPr id="32" name="Text 26"/>
          <p:cNvSpPr txBox="1"/>
          <p:nvPr/>
        </p:nvSpPr>
        <p:spPr>
          <a:xfrm>
            <a:off x="9363456" y="2468880"/>
            <a:ext cx="2084832" cy="411480"/>
          </a:xfrm>
          <a:prstGeom prst="rect">
            <a:avLst/>
          </a:prstGeom>
          <a:noFill/>
          <a:ln/>
        </p:spPr>
        <p:txBody>
          <a:bodyPr wrap="square" lIns="0" tIns="0" rIns="0" bIns="0" rtlCol="0" anchor="t"/>
          <a:lstStyle/>
          <a:p>
            <a:pPr indent="0" marL="0">
              <a:buNone/>
            </a:pPr>
            <a:r>
              <a:rPr lang="en-US" sz="1900" b="1" dirty="0">
                <a:solidFill>
                  <a:srgbClr val="0F1E36"/>
                </a:solidFill>
              </a:rPr>
              <a:t>Deploy &amp; evolve</a:t>
            </a:r>
            <a:endParaRPr lang="en-US" sz="1900" dirty="0"/>
          </a:p>
        </p:txBody>
      </p:sp>
      <p:sp>
        <p:nvSpPr>
          <p:cNvPr id="33" name="Text 27"/>
          <p:cNvSpPr txBox="1"/>
          <p:nvPr/>
        </p:nvSpPr>
        <p:spPr>
          <a:xfrm>
            <a:off x="9363456" y="2926080"/>
            <a:ext cx="2084832" cy="1234440"/>
          </a:xfrm>
          <a:prstGeom prst="rect">
            <a:avLst/>
          </a:prstGeom>
          <a:noFill/>
          <a:ln/>
        </p:spPr>
        <p:txBody>
          <a:bodyPr wrap="square" lIns="0" tIns="0" rIns="0" bIns="0" rtlCol="0" anchor="t"/>
          <a:lstStyle/>
          <a:p>
            <a:pPr indent="0" marL="0">
              <a:buNone/>
            </a:pPr>
            <a:r>
              <a:rPr lang="en-US" sz="1400" dirty="0">
                <a:solidFill>
                  <a:srgbClr val="4A5A70"/>
                </a:solidFill>
              </a:rPr>
              <a:t>Production rollout with monitoring, evaluation and continuous improvement.</a:t>
            </a:r>
            <a:endParaRPr lang="en-US" sz="1400" dirty="0"/>
          </a:p>
        </p:txBody>
      </p:sp>
      <p:sp>
        <p:nvSpPr>
          <p:cNvPr id="34" name="Text 28"/>
          <p:cNvSpPr txBox="1"/>
          <p:nvPr/>
        </p:nvSpPr>
        <p:spPr>
          <a:xfrm>
            <a:off x="9363456" y="4343400"/>
            <a:ext cx="2084832" cy="502920"/>
          </a:xfrm>
          <a:prstGeom prst="rect">
            <a:avLst/>
          </a:prstGeom>
          <a:noFill/>
          <a:ln/>
        </p:spPr>
        <p:txBody>
          <a:bodyPr wrap="square" lIns="0" tIns="0" rIns="0" bIns="0" rtlCol="0" anchor="t"/>
          <a:lstStyle/>
          <a:p>
            <a:pPr indent="0" marL="0">
              <a:buNone/>
            </a:pPr>
            <a:r>
              <a:rPr lang="en-US" sz="1100" b="1" dirty="0">
                <a:solidFill>
                  <a:srgbClr val="0B7F7B"/>
                </a:solidFill>
              </a:rPr>
              <a:t>MLOps · Monitoring · Improvement</a:t>
            </a:r>
            <a:endParaRPr lang="en-US" sz="1100" dirty="0"/>
          </a:p>
        </p:txBody>
      </p:sp>
      <p:sp>
        <p:nvSpPr>
          <p:cNvPr id="35" name="card"/>
          <p:cNvSpPr/>
          <p:nvPr/>
        </p:nvSpPr>
        <p:spPr>
          <a:xfrm>
            <a:off x="548640" y="5257800"/>
            <a:ext cx="11091672" cy="685800"/>
          </a:xfrm>
          <a:prstGeom prst="roundRect">
            <a:avLst>
              <a:gd name="adj" fmla="val 16000"/>
            </a:avLst>
          </a:prstGeom>
          <a:solidFill>
            <a:srgbClr val="E3F6F4"/>
          </a:solidFill>
          <a:ln w="12700">
            <a:solidFill>
              <a:srgbClr val="E3F6F4"/>
            </a:solidFill>
            <a:prstDash val="solid"/>
          </a:ln>
        </p:spPr>
      </p:sp>
      <p:sp>
        <p:nvSpPr>
          <p:cNvPr id="36" name="Text 30"/>
          <p:cNvSpPr txBox="1"/>
          <p:nvPr/>
        </p:nvSpPr>
        <p:spPr>
          <a:xfrm>
            <a:off x="822960" y="5257800"/>
            <a:ext cx="10607040" cy="685800"/>
          </a:xfrm>
          <a:prstGeom prst="rect">
            <a:avLst/>
          </a:prstGeom>
          <a:noFill/>
          <a:ln/>
        </p:spPr>
        <p:txBody>
          <a:bodyPr wrap="square" lIns="0" tIns="0" rIns="0" bIns="0" rtlCol="0" anchor="ctr"/>
          <a:lstStyle/>
          <a:p>
            <a:pPr indent="0" marL="0">
              <a:buNone/>
            </a:pPr>
            <a:r>
              <a:rPr lang="en-US" sz="1500" b="1" dirty="0">
                <a:solidFill>
                  <a:srgbClr val="0B7F7B"/>
                </a:solidFill>
              </a:rPr>
              <a:t>Tell us what you are trying to solve. We will tell you honestly whether AI is the right answer — and send a written plan within two business days.</a:t>
            </a:r>
            <a:endParaRPr lang="en-US" sz="15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WHY PRAVERSE</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Industry depth, engineering velocity</a:t>
            </a:r>
            <a:endParaRPr lang="en-US" sz="3200" dirty="0"/>
          </a:p>
        </p:txBody>
      </p:sp>
      <p:sp>
        <p:nvSpPr>
          <p:cNvPr id="4" name="card"/>
          <p:cNvSpPr/>
          <p:nvPr/>
        </p:nvSpPr>
        <p:spPr>
          <a:xfrm>
            <a:off x="548640" y="1554480"/>
            <a:ext cx="3520440" cy="2011680"/>
          </a:xfrm>
          <a:prstGeom prst="roundRect">
            <a:avLst>
              <a:gd name="adj" fmla="val 5455"/>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5" name="icon circle"/>
          <p:cNvSpPr/>
          <p:nvPr/>
        </p:nvSpPr>
        <p:spPr>
          <a:xfrm>
            <a:off x="777240" y="1783080"/>
            <a:ext cx="502920" cy="502920"/>
          </a:xfrm>
          <a:prstGeom prst="ellipse">
            <a:avLst/>
          </a:prstGeom>
          <a:solidFill>
            <a:srgbClr val="E3F6F4"/>
          </a:solidFill>
          <a:ln w="12700">
            <a:solidFill>
              <a:srgbClr val="E3F6F4"/>
            </a:solidFill>
            <a:prstDash val="solid"/>
          </a:ln>
        </p:spPr>
      </p:sp>
      <p:pic>
        <p:nvPicPr>
          <p:cNvPr id="6" name="Image 0" descr="FlaskConical icon"/>
          <p:cNvPicPr>
            <a:picLocks noChangeAspect="1"/>
          </p:cNvPicPr>
          <p:nvPr/>
        </p:nvPicPr>
        <p:blipFill>
          <a:blip r:embed="rId1"/>
          <a:stretch>
            <a:fillRect/>
          </a:stretch>
        </p:blipFill>
        <p:spPr>
          <a:xfrm>
            <a:off x="887882" y="1893722"/>
            <a:ext cx="281635" cy="281635"/>
          </a:xfrm>
          <a:prstGeom prst="rect">
            <a:avLst/>
          </a:prstGeom>
        </p:spPr>
      </p:pic>
      <p:sp>
        <p:nvSpPr>
          <p:cNvPr id="7" name="Text 4"/>
          <p:cNvSpPr txBox="1"/>
          <p:nvPr/>
        </p:nvSpPr>
        <p:spPr>
          <a:xfrm>
            <a:off x="1417320" y="1755648"/>
            <a:ext cx="2514600" cy="566928"/>
          </a:xfrm>
          <a:prstGeom prst="rect">
            <a:avLst/>
          </a:prstGeom>
          <a:noFill/>
          <a:ln/>
        </p:spPr>
        <p:txBody>
          <a:bodyPr wrap="square" lIns="0" tIns="0" rIns="0" bIns="0" rtlCol="0" anchor="ctr"/>
          <a:lstStyle/>
          <a:p>
            <a:pPr indent="0" marL="0">
              <a:buNone/>
            </a:pPr>
            <a:r>
              <a:rPr lang="en-US" sz="1500" b="1" dirty="0">
                <a:solidFill>
                  <a:srgbClr val="0F1E36"/>
                </a:solidFill>
              </a:rPr>
              <a:t>Three decades of pharma depth</a:t>
            </a:r>
            <a:endParaRPr lang="en-US" sz="1500" dirty="0"/>
          </a:p>
        </p:txBody>
      </p:sp>
      <p:sp>
        <p:nvSpPr>
          <p:cNvPr id="8" name="Text 5"/>
          <p:cNvSpPr txBox="1"/>
          <p:nvPr/>
        </p:nvSpPr>
        <p:spPr>
          <a:xfrm>
            <a:off x="777240" y="2450592"/>
            <a:ext cx="3108960" cy="1005840"/>
          </a:xfrm>
          <a:prstGeom prst="rect">
            <a:avLst/>
          </a:prstGeom>
          <a:noFill/>
          <a:ln/>
        </p:spPr>
        <p:txBody>
          <a:bodyPr wrap="square" lIns="0" tIns="0" rIns="0" bIns="0" rtlCol="0" anchor="t"/>
          <a:lstStyle/>
          <a:p>
            <a:pPr indent="0" marL="0">
              <a:buNone/>
            </a:pPr>
            <a:r>
              <a:rPr lang="en-US" sz="1400" dirty="0">
                <a:solidFill>
                  <a:srgbClr val="4A5A70"/>
                </a:solidFill>
              </a:rPr>
              <a:t>Advisory from a 30-year specialty-pharma career: GMP floors, regulatory strategy and global launches.</a:t>
            </a:r>
            <a:endParaRPr lang="en-US" sz="1400" dirty="0"/>
          </a:p>
        </p:txBody>
      </p:sp>
      <p:sp>
        <p:nvSpPr>
          <p:cNvPr id="9" name="card"/>
          <p:cNvSpPr/>
          <p:nvPr/>
        </p:nvSpPr>
        <p:spPr>
          <a:xfrm>
            <a:off x="4343400" y="1554480"/>
            <a:ext cx="3520440" cy="2011680"/>
          </a:xfrm>
          <a:prstGeom prst="roundRect">
            <a:avLst>
              <a:gd name="adj" fmla="val 5455"/>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0" name="icon circle"/>
          <p:cNvSpPr/>
          <p:nvPr/>
        </p:nvSpPr>
        <p:spPr>
          <a:xfrm>
            <a:off x="4572000" y="1783080"/>
            <a:ext cx="502920" cy="502920"/>
          </a:xfrm>
          <a:prstGeom prst="ellipse">
            <a:avLst/>
          </a:prstGeom>
          <a:solidFill>
            <a:srgbClr val="E3F6F4"/>
          </a:solidFill>
          <a:ln w="12700">
            <a:solidFill>
              <a:srgbClr val="E3F6F4"/>
            </a:solidFill>
            <a:prstDash val="solid"/>
          </a:ln>
        </p:spPr>
      </p:sp>
      <p:pic>
        <p:nvPicPr>
          <p:cNvPr id="11" name="Image 1" descr="GraduationCap icon"/>
          <p:cNvPicPr>
            <a:picLocks noChangeAspect="1"/>
          </p:cNvPicPr>
          <p:nvPr/>
        </p:nvPicPr>
        <p:blipFill>
          <a:blip r:embed="rId2"/>
          <a:stretch>
            <a:fillRect/>
          </a:stretch>
        </p:blipFill>
        <p:spPr>
          <a:xfrm>
            <a:off x="4682642" y="1893722"/>
            <a:ext cx="281635" cy="281635"/>
          </a:xfrm>
          <a:prstGeom prst="rect">
            <a:avLst/>
          </a:prstGeom>
        </p:spPr>
      </p:pic>
      <p:sp>
        <p:nvSpPr>
          <p:cNvPr id="12" name="Text 8"/>
          <p:cNvSpPr txBox="1"/>
          <p:nvPr/>
        </p:nvSpPr>
        <p:spPr>
          <a:xfrm>
            <a:off x="5212080" y="1755648"/>
            <a:ext cx="2514600" cy="566928"/>
          </a:xfrm>
          <a:prstGeom prst="rect">
            <a:avLst/>
          </a:prstGeom>
          <a:noFill/>
          <a:ln/>
        </p:spPr>
        <p:txBody>
          <a:bodyPr wrap="square" lIns="0" tIns="0" rIns="0" bIns="0" rtlCol="0" anchor="ctr"/>
          <a:lstStyle/>
          <a:p>
            <a:pPr indent="0" marL="0">
              <a:buNone/>
            </a:pPr>
            <a:r>
              <a:rPr lang="en-US" sz="1500" b="1" dirty="0">
                <a:solidFill>
                  <a:srgbClr val="0F1E36"/>
                </a:solidFill>
              </a:rPr>
              <a:t>Peer-reviewed foundations</a:t>
            </a:r>
            <a:endParaRPr lang="en-US" sz="1500" dirty="0"/>
          </a:p>
        </p:txBody>
      </p:sp>
      <p:sp>
        <p:nvSpPr>
          <p:cNvPr id="13" name="Text 9"/>
          <p:cNvSpPr txBox="1"/>
          <p:nvPr/>
        </p:nvSpPr>
        <p:spPr>
          <a:xfrm>
            <a:off x="4572000" y="2450592"/>
            <a:ext cx="3108960" cy="1005840"/>
          </a:xfrm>
          <a:prstGeom prst="rect">
            <a:avLst/>
          </a:prstGeom>
          <a:noFill/>
          <a:ln/>
        </p:spPr>
        <p:txBody>
          <a:bodyPr wrap="square" lIns="0" tIns="0" rIns="0" bIns="0" rtlCol="0" anchor="t"/>
          <a:lstStyle/>
          <a:p>
            <a:pPr indent="0" marL="0">
              <a:buNone/>
            </a:pPr>
            <a:r>
              <a:rPr lang="en-US" sz="1400" dirty="0">
                <a:solidFill>
                  <a:srgbClr val="4A5A70"/>
                </a:solidFill>
              </a:rPr>
              <a:t>Applied work anchored in published research in imaging, edge AI and simulation.</a:t>
            </a:r>
            <a:endParaRPr lang="en-US" sz="1400" dirty="0"/>
          </a:p>
        </p:txBody>
      </p:sp>
      <p:sp>
        <p:nvSpPr>
          <p:cNvPr id="14" name="card"/>
          <p:cNvSpPr/>
          <p:nvPr/>
        </p:nvSpPr>
        <p:spPr>
          <a:xfrm>
            <a:off x="548640" y="3794760"/>
            <a:ext cx="3520440" cy="2011680"/>
          </a:xfrm>
          <a:prstGeom prst="roundRect">
            <a:avLst>
              <a:gd name="adj" fmla="val 5455"/>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5" name="icon circle"/>
          <p:cNvSpPr/>
          <p:nvPr/>
        </p:nvSpPr>
        <p:spPr>
          <a:xfrm>
            <a:off x="777240" y="4023360"/>
            <a:ext cx="502920" cy="502920"/>
          </a:xfrm>
          <a:prstGeom prst="ellipse">
            <a:avLst/>
          </a:prstGeom>
          <a:solidFill>
            <a:srgbClr val="E3F6F4"/>
          </a:solidFill>
          <a:ln w="12700">
            <a:solidFill>
              <a:srgbClr val="E3F6F4"/>
            </a:solidFill>
            <a:prstDash val="solid"/>
          </a:ln>
        </p:spPr>
      </p:sp>
      <p:pic>
        <p:nvPicPr>
          <p:cNvPr id="16" name="Image 2" descr="ShieldCheck icon"/>
          <p:cNvPicPr>
            <a:picLocks noChangeAspect="1"/>
          </p:cNvPicPr>
          <p:nvPr/>
        </p:nvPicPr>
        <p:blipFill>
          <a:blip r:embed="rId3"/>
          <a:stretch>
            <a:fillRect/>
          </a:stretch>
        </p:blipFill>
        <p:spPr>
          <a:xfrm>
            <a:off x="887882" y="4134002"/>
            <a:ext cx="281635" cy="281635"/>
          </a:xfrm>
          <a:prstGeom prst="rect">
            <a:avLst/>
          </a:prstGeom>
        </p:spPr>
      </p:pic>
      <p:sp>
        <p:nvSpPr>
          <p:cNvPr id="17" name="Text 12"/>
          <p:cNvSpPr txBox="1"/>
          <p:nvPr/>
        </p:nvSpPr>
        <p:spPr>
          <a:xfrm>
            <a:off x="1417320" y="3995928"/>
            <a:ext cx="2514600" cy="566928"/>
          </a:xfrm>
          <a:prstGeom prst="rect">
            <a:avLst/>
          </a:prstGeom>
          <a:noFill/>
          <a:ln/>
        </p:spPr>
        <p:txBody>
          <a:bodyPr wrap="square" lIns="0" tIns="0" rIns="0" bIns="0" rtlCol="0" anchor="ctr"/>
          <a:lstStyle/>
          <a:p>
            <a:pPr indent="0" marL="0">
              <a:buNone/>
            </a:pPr>
            <a:r>
              <a:rPr lang="en-US" sz="1500" b="1" dirty="0">
                <a:solidFill>
                  <a:srgbClr val="0F1E36"/>
                </a:solidFill>
              </a:rPr>
              <a:t>Human-in-the-loop by design</a:t>
            </a:r>
            <a:endParaRPr lang="en-US" sz="1500" dirty="0"/>
          </a:p>
        </p:txBody>
      </p:sp>
      <p:sp>
        <p:nvSpPr>
          <p:cNvPr id="18" name="Text 13"/>
          <p:cNvSpPr txBox="1"/>
          <p:nvPr/>
        </p:nvSpPr>
        <p:spPr>
          <a:xfrm>
            <a:off x="777240" y="4690872"/>
            <a:ext cx="3108960" cy="1005840"/>
          </a:xfrm>
          <a:prstGeom prst="rect">
            <a:avLst/>
          </a:prstGeom>
          <a:noFill/>
          <a:ln/>
        </p:spPr>
        <p:txBody>
          <a:bodyPr wrap="square" lIns="0" tIns="0" rIns="0" bIns="0" rtlCol="0" anchor="t"/>
          <a:lstStyle/>
          <a:p>
            <a:pPr indent="0" marL="0">
              <a:buNone/>
            </a:pPr>
            <a:r>
              <a:rPr lang="en-US" sz="1400" dirty="0">
                <a:solidFill>
                  <a:srgbClr val="4A5A70"/>
                </a:solidFill>
              </a:rPr>
              <a:t>Built for industries where a wrong answer has consequences: traceable, reviewable, reversible.</a:t>
            </a:r>
            <a:endParaRPr lang="en-US" sz="1400" dirty="0"/>
          </a:p>
        </p:txBody>
      </p:sp>
      <p:sp>
        <p:nvSpPr>
          <p:cNvPr id="19" name="card"/>
          <p:cNvSpPr/>
          <p:nvPr/>
        </p:nvSpPr>
        <p:spPr>
          <a:xfrm>
            <a:off x="4343400" y="3794760"/>
            <a:ext cx="3520440" cy="2011680"/>
          </a:xfrm>
          <a:prstGeom prst="roundRect">
            <a:avLst>
              <a:gd name="adj" fmla="val 5455"/>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0" name="icon circle"/>
          <p:cNvSpPr/>
          <p:nvPr/>
        </p:nvSpPr>
        <p:spPr>
          <a:xfrm>
            <a:off x="4572000" y="4023360"/>
            <a:ext cx="502920" cy="502920"/>
          </a:xfrm>
          <a:prstGeom prst="ellipse">
            <a:avLst/>
          </a:prstGeom>
          <a:solidFill>
            <a:srgbClr val="E3F6F4"/>
          </a:solidFill>
          <a:ln w="12700">
            <a:solidFill>
              <a:srgbClr val="E3F6F4"/>
            </a:solidFill>
            <a:prstDash val="solid"/>
          </a:ln>
        </p:spPr>
      </p:sp>
      <p:pic>
        <p:nvPicPr>
          <p:cNvPr id="21" name="Image 3" descr="Globe icon"/>
          <p:cNvPicPr>
            <a:picLocks noChangeAspect="1"/>
          </p:cNvPicPr>
          <p:nvPr/>
        </p:nvPicPr>
        <p:blipFill>
          <a:blip r:embed="rId4"/>
          <a:stretch>
            <a:fillRect/>
          </a:stretch>
        </p:blipFill>
        <p:spPr>
          <a:xfrm>
            <a:off x="4682642" y="4134002"/>
            <a:ext cx="281635" cy="281635"/>
          </a:xfrm>
          <a:prstGeom prst="rect">
            <a:avLst/>
          </a:prstGeom>
        </p:spPr>
      </p:pic>
      <p:sp>
        <p:nvSpPr>
          <p:cNvPr id="22" name="Text 16"/>
          <p:cNvSpPr txBox="1"/>
          <p:nvPr/>
        </p:nvSpPr>
        <p:spPr>
          <a:xfrm>
            <a:off x="5212080" y="3995928"/>
            <a:ext cx="2514600" cy="566928"/>
          </a:xfrm>
          <a:prstGeom prst="rect">
            <a:avLst/>
          </a:prstGeom>
          <a:noFill/>
          <a:ln/>
        </p:spPr>
        <p:txBody>
          <a:bodyPr wrap="square" lIns="0" tIns="0" rIns="0" bIns="0" rtlCol="0" anchor="ctr"/>
          <a:lstStyle/>
          <a:p>
            <a:pPr indent="0" marL="0">
              <a:buNone/>
            </a:pPr>
            <a:r>
              <a:rPr lang="en-US" sz="1500" b="1" dirty="0">
                <a:solidFill>
                  <a:srgbClr val="0F1E36"/>
                </a:solidFill>
              </a:rPr>
              <a:t>India-first, globally deployable</a:t>
            </a:r>
            <a:endParaRPr lang="en-US" sz="1500" dirty="0"/>
          </a:p>
        </p:txBody>
      </p:sp>
      <p:sp>
        <p:nvSpPr>
          <p:cNvPr id="23" name="Text 17"/>
          <p:cNvSpPr txBox="1"/>
          <p:nvPr/>
        </p:nvSpPr>
        <p:spPr>
          <a:xfrm>
            <a:off x="4572000" y="4690872"/>
            <a:ext cx="3108960" cy="1005840"/>
          </a:xfrm>
          <a:prstGeom prst="rect">
            <a:avLst/>
          </a:prstGeom>
          <a:noFill/>
          <a:ln/>
        </p:spPr>
        <p:txBody>
          <a:bodyPr wrap="square" lIns="0" tIns="0" rIns="0" bIns="0" rtlCol="0" anchor="t"/>
          <a:lstStyle/>
          <a:p>
            <a:pPr indent="0" marL="0">
              <a:buNone/>
            </a:pPr>
            <a:r>
              <a:rPr lang="en-US" sz="1400" dirty="0">
                <a:solidFill>
                  <a:srgbClr val="4A5A70"/>
                </a:solidFill>
              </a:rPr>
              <a:t>Indian engineering talent, built to global standards for domestic and export markets.</a:t>
            </a:r>
            <a:endParaRPr lang="en-US" sz="1400" dirty="0"/>
          </a:p>
        </p:txBody>
      </p:sp>
      <p:pic>
        <p:nvPicPr>
          <p:cNvPr id="24" name="Image 4" descr="SWATI Spentose manufacturing facility"/>
          <p:cNvPicPr>
            <a:picLocks noChangeAspect="1"/>
          </p:cNvPicPr>
          <p:nvPr/>
        </p:nvPicPr>
        <p:blipFill>
          <a:blip r:embed="rId5"/>
          <a:srcRect l="0" r="0" t="0" b="0"/>
          <a:stretch/>
        </p:blipFill>
        <p:spPr>
          <a:xfrm>
            <a:off x="8138160" y="1554480"/>
            <a:ext cx="3502152" cy="3429000"/>
          </a:xfrm>
          <a:prstGeom prst="rect">
            <a:avLst/>
          </a:prstGeom>
        </p:spPr>
      </p:pic>
      <p:sp>
        <p:nvSpPr>
          <p:cNvPr id="25" name="Text 18"/>
          <p:cNvSpPr txBox="1"/>
          <p:nvPr/>
        </p:nvSpPr>
        <p:spPr>
          <a:xfrm>
            <a:off x="8138160" y="5120640"/>
            <a:ext cx="3502152" cy="731520"/>
          </a:xfrm>
          <a:prstGeom prst="rect">
            <a:avLst/>
          </a:prstGeom>
          <a:noFill/>
          <a:ln/>
        </p:spPr>
        <p:txBody>
          <a:bodyPr wrap="square" lIns="0" tIns="0" rIns="0" bIns="0" rtlCol="0" anchor="t"/>
          <a:lstStyle/>
          <a:p>
            <a:pPr indent="0" marL="0">
              <a:buNone/>
            </a:pPr>
            <a:r>
              <a:rPr lang="en-US" sz="1200" b="1" dirty="0">
                <a:solidFill>
                  <a:srgbClr val="0F1E36"/>
                </a:solidFill>
              </a:rPr>
              <a:t>Pharma advisory backed by SWATI Spentose</a:t>
            </a:r>
            <a:endParaRPr lang="en-US" sz="1200" dirty="0"/>
          </a:p>
          <a:p>
            <a:pPr indent="0" marL="0">
              <a:buNone/>
            </a:pPr>
            <a:r>
              <a:rPr lang="en-US" sz="1200" dirty="0">
                <a:solidFill>
                  <a:srgbClr val="4A5A70"/>
                </a:solidFill>
              </a:rPr>
              <a:t>V-Group, est. 1952 · USFDA, EU-GMP, PMDA Japan, WHO-GMP approvals · 3 units in Vapi, Gujarat</a:t>
            </a:r>
            <a:endParaRPr lang="en-US" sz="12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LEADERSHIP &amp; ADVISORS</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AI engineering, backed by deep pharma expertise</a:t>
            </a:r>
            <a:endParaRPr lang="en-US" sz="3200" dirty="0"/>
          </a:p>
        </p:txBody>
      </p:sp>
      <p:sp>
        <p:nvSpPr>
          <p:cNvPr id="4" name="card"/>
          <p:cNvSpPr/>
          <p:nvPr/>
        </p:nvSpPr>
        <p:spPr>
          <a:xfrm>
            <a:off x="548640" y="1508760"/>
            <a:ext cx="3514344" cy="4572000"/>
          </a:xfrm>
          <a:prstGeom prst="roundRect">
            <a:avLst>
              <a:gd name="adj" fmla="val 3122"/>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5" name="photo ring"/>
          <p:cNvSpPr/>
          <p:nvPr/>
        </p:nvSpPr>
        <p:spPr>
          <a:xfrm>
            <a:off x="1665732" y="1664208"/>
            <a:ext cx="1280160" cy="1280160"/>
          </a:xfrm>
          <a:prstGeom prst="ellipse">
            <a:avLst/>
          </a:prstGeom>
          <a:solidFill>
            <a:srgbClr val="E3F6F4"/>
          </a:solidFill>
          <a:ln w="12700">
            <a:solidFill>
              <a:srgbClr val="E3F6F4"/>
            </a:solidFill>
            <a:prstDash val="solid"/>
          </a:ln>
        </p:spPr>
      </p:sp>
      <p:pic>
        <p:nvPicPr>
          <p:cNvPr id="6" name="Image 0" descr="Portrait of Pratham Shrivastav"/>
          <p:cNvPicPr>
            <a:picLocks noChangeAspect="1"/>
          </p:cNvPicPr>
          <p:nvPr/>
        </p:nvPicPr>
        <p:blipFill>
          <a:blip r:embed="rId1"/>
          <a:srcRect l="0" r="0" t="0" b="0"/>
          <a:stretch/>
        </p:blipFill>
        <p:spPr>
          <a:xfrm>
            <a:off x="1711452" y="1709928"/>
            <a:ext cx="1188720" cy="1188720"/>
          </a:xfrm>
          <a:prstGeom prst="ellipse">
            <a:avLst/>
          </a:prstGeom>
        </p:spPr>
      </p:pic>
      <p:sp>
        <p:nvSpPr>
          <p:cNvPr id="7" name="Text 4"/>
          <p:cNvSpPr txBox="1"/>
          <p:nvPr/>
        </p:nvSpPr>
        <p:spPr>
          <a:xfrm>
            <a:off x="731520" y="3026664"/>
            <a:ext cx="3148584" cy="384048"/>
          </a:xfrm>
          <a:prstGeom prst="rect">
            <a:avLst/>
          </a:prstGeom>
          <a:noFill/>
          <a:ln/>
        </p:spPr>
        <p:txBody>
          <a:bodyPr wrap="square" lIns="0" tIns="0" rIns="0" bIns="0" rtlCol="0" anchor="t"/>
          <a:lstStyle/>
          <a:p>
            <a:pPr algn="ctr" indent="0" marL="0">
              <a:buNone/>
            </a:pPr>
            <a:r>
              <a:rPr lang="en-US" sz="2000" b="1" dirty="0">
                <a:solidFill>
                  <a:srgbClr val="0F1E36"/>
                </a:solidFill>
              </a:rPr>
              <a:t>Pratham Shrivastav</a:t>
            </a:r>
            <a:endParaRPr lang="en-US" sz="2000" dirty="0"/>
          </a:p>
        </p:txBody>
      </p:sp>
      <p:sp>
        <p:nvSpPr>
          <p:cNvPr id="8" name="Text 5"/>
          <p:cNvSpPr txBox="1"/>
          <p:nvPr/>
        </p:nvSpPr>
        <p:spPr>
          <a:xfrm>
            <a:off x="731520" y="3410712"/>
            <a:ext cx="3148584" cy="502920"/>
          </a:xfrm>
          <a:prstGeom prst="rect">
            <a:avLst/>
          </a:prstGeom>
          <a:noFill/>
          <a:ln/>
        </p:spPr>
        <p:txBody>
          <a:bodyPr wrap="square" lIns="0" tIns="0" rIns="0" bIns="0" rtlCol="0" anchor="t"/>
          <a:lstStyle/>
          <a:p>
            <a:pPr algn="ctr" indent="0" marL="0">
              <a:buNone/>
            </a:pPr>
            <a:r>
              <a:rPr lang="en-US" sz="1200" b="1" dirty="0">
                <a:solidFill>
                  <a:srgbClr val="0E9F9A"/>
                </a:solidFill>
              </a:rPr>
              <a:t>Founder &amp; CEO</a:t>
            </a:r>
            <a:endParaRPr lang="en-US" sz="1200" dirty="0"/>
          </a:p>
          <a:p>
            <a:pPr algn="ctr" indent="0" marL="0">
              <a:buNone/>
            </a:pPr>
            <a:r>
              <a:rPr lang="en-US" sz="1200" b="1" dirty="0">
                <a:solidFill>
                  <a:srgbClr val="0E9F9A"/>
                </a:solidFill>
              </a:rPr>
              <a:t>Praverse Tech Pvt Ltd</a:t>
            </a:r>
            <a:endParaRPr lang="en-US" sz="1200" dirty="0"/>
          </a:p>
        </p:txBody>
      </p:sp>
      <p:sp>
        <p:nvSpPr>
          <p:cNvPr id="9" name="Text 6"/>
          <p:cNvSpPr txBox="1"/>
          <p:nvPr/>
        </p:nvSpPr>
        <p:spPr>
          <a:xfrm>
            <a:off x="777240" y="4023360"/>
            <a:ext cx="3102864" cy="196596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rgbClr val="4A5A70"/>
                </a:solidFill>
              </a:rPr>
              <a:t>Began Praverse in 2023 as a research question; incorporated it in 2026</a:t>
            </a:r>
            <a:endParaRPr lang="en-US" sz="1400" dirty="0"/>
          </a:p>
          <a:p>
            <a:pPr marL="342900" indent="-342900">
              <a:spcAft>
                <a:spcPts val="800"/>
              </a:spcAft>
              <a:buSzPct val="100000"/>
              <a:buChar char="•"/>
            </a:pPr>
            <a:r>
              <a:rPr lang="en-US" sz="1400" dirty="0">
                <a:solidFill>
                  <a:srgbClr val="4A5A70"/>
                </a:solidFill>
              </a:rPr>
              <a:t>Peer-reviewed work in imaging, edge AI and simulation</a:t>
            </a:r>
            <a:endParaRPr lang="en-US" sz="1400" dirty="0"/>
          </a:p>
          <a:p>
            <a:pPr marL="342900" indent="-342900">
              <a:spcAft>
                <a:spcPts val="800"/>
              </a:spcAft>
              <a:buSzPct val="100000"/>
              <a:buChar char="•"/>
            </a:pPr>
            <a:r>
              <a:rPr lang="en-US" sz="1400" dirty="0">
                <a:solidFill>
                  <a:srgbClr val="4A5A70"/>
                </a:solidFill>
              </a:rPr>
              <a:t>Leads the full stack: pharma AI, MENNIE and photonics</a:t>
            </a:r>
            <a:endParaRPr lang="en-US" sz="1400" dirty="0"/>
          </a:p>
        </p:txBody>
      </p:sp>
      <p:sp>
        <p:nvSpPr>
          <p:cNvPr id="10" name="card"/>
          <p:cNvSpPr/>
          <p:nvPr/>
        </p:nvSpPr>
        <p:spPr>
          <a:xfrm>
            <a:off x="4337304" y="1508760"/>
            <a:ext cx="3514344" cy="4572000"/>
          </a:xfrm>
          <a:prstGeom prst="roundRect">
            <a:avLst>
              <a:gd name="adj" fmla="val 3122"/>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1" name="photo ring"/>
          <p:cNvSpPr/>
          <p:nvPr/>
        </p:nvSpPr>
        <p:spPr>
          <a:xfrm>
            <a:off x="5454396" y="1664208"/>
            <a:ext cx="1280160" cy="1280160"/>
          </a:xfrm>
          <a:prstGeom prst="ellipse">
            <a:avLst/>
          </a:prstGeom>
          <a:solidFill>
            <a:srgbClr val="E3F6F4"/>
          </a:solidFill>
          <a:ln w="12700">
            <a:solidFill>
              <a:srgbClr val="E3F6F4"/>
            </a:solidFill>
            <a:prstDash val="solid"/>
          </a:ln>
        </p:spPr>
      </p:sp>
      <p:pic>
        <p:nvPicPr>
          <p:cNvPr id="12" name="Image 1" descr="Portrait of Vishal Jajodia"/>
          <p:cNvPicPr>
            <a:picLocks noChangeAspect="1"/>
          </p:cNvPicPr>
          <p:nvPr/>
        </p:nvPicPr>
        <p:blipFill>
          <a:blip r:embed="rId2"/>
          <a:srcRect l="0" r="0" t="0" b="0"/>
          <a:stretch/>
        </p:blipFill>
        <p:spPr>
          <a:xfrm>
            <a:off x="5500116" y="1709928"/>
            <a:ext cx="1188720" cy="1188720"/>
          </a:xfrm>
          <a:prstGeom prst="ellipse">
            <a:avLst/>
          </a:prstGeom>
        </p:spPr>
      </p:pic>
      <p:sp>
        <p:nvSpPr>
          <p:cNvPr id="13" name="Text 9"/>
          <p:cNvSpPr txBox="1"/>
          <p:nvPr/>
        </p:nvSpPr>
        <p:spPr>
          <a:xfrm>
            <a:off x="4520184" y="3026664"/>
            <a:ext cx="3148584" cy="384048"/>
          </a:xfrm>
          <a:prstGeom prst="rect">
            <a:avLst/>
          </a:prstGeom>
          <a:noFill/>
          <a:ln/>
        </p:spPr>
        <p:txBody>
          <a:bodyPr wrap="square" lIns="0" tIns="0" rIns="0" bIns="0" rtlCol="0" anchor="t"/>
          <a:lstStyle/>
          <a:p>
            <a:pPr algn="ctr" indent="0" marL="0">
              <a:buNone/>
            </a:pPr>
            <a:r>
              <a:rPr lang="en-US" sz="2000" b="1" dirty="0">
                <a:solidFill>
                  <a:srgbClr val="0F1E36"/>
                </a:solidFill>
              </a:rPr>
              <a:t>Vishal Jajodia</a:t>
            </a:r>
            <a:endParaRPr lang="en-US" sz="2000" dirty="0"/>
          </a:p>
        </p:txBody>
      </p:sp>
      <p:sp>
        <p:nvSpPr>
          <p:cNvPr id="14" name="Text 10"/>
          <p:cNvSpPr txBox="1"/>
          <p:nvPr/>
        </p:nvSpPr>
        <p:spPr>
          <a:xfrm>
            <a:off x="4520184" y="3410712"/>
            <a:ext cx="3148584" cy="502920"/>
          </a:xfrm>
          <a:prstGeom prst="rect">
            <a:avLst/>
          </a:prstGeom>
          <a:noFill/>
          <a:ln/>
        </p:spPr>
        <p:txBody>
          <a:bodyPr wrap="square" lIns="0" tIns="0" rIns="0" bIns="0" rtlCol="0" anchor="t"/>
          <a:lstStyle/>
          <a:p>
            <a:pPr algn="ctr" indent="0" marL="0">
              <a:buNone/>
            </a:pPr>
            <a:r>
              <a:rPr lang="en-US" sz="1200" b="1" dirty="0">
                <a:solidFill>
                  <a:srgbClr val="0E9F9A"/>
                </a:solidFill>
              </a:rPr>
              <a:t>Strategic Advisor</a:t>
            </a:r>
            <a:endParaRPr lang="en-US" sz="1200" dirty="0"/>
          </a:p>
          <a:p>
            <a:pPr algn="ctr" indent="0" marL="0">
              <a:buNone/>
            </a:pPr>
            <a:r>
              <a:rPr lang="en-US" sz="1200" b="1" dirty="0">
                <a:solidFill>
                  <a:srgbClr val="0E9F9A"/>
                </a:solidFill>
              </a:rPr>
              <a:t>MD, SWATI Spentose</a:t>
            </a:r>
            <a:endParaRPr lang="en-US" sz="1200" dirty="0"/>
          </a:p>
        </p:txBody>
      </p:sp>
      <p:sp>
        <p:nvSpPr>
          <p:cNvPr id="15" name="Text 11"/>
          <p:cNvSpPr txBox="1"/>
          <p:nvPr/>
        </p:nvSpPr>
        <p:spPr>
          <a:xfrm>
            <a:off x="4565904" y="4023360"/>
            <a:ext cx="3102864" cy="196596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rgbClr val="4A5A70"/>
                </a:solidFill>
              </a:rPr>
              <a:t>30+ years in specialty pharma, from formulation to global regulatory strategy</a:t>
            </a:r>
            <a:endParaRPr lang="en-US" sz="1400" dirty="0"/>
          </a:p>
          <a:p>
            <a:pPr marL="342900" indent="-342900">
              <a:spcAft>
                <a:spcPts val="800"/>
              </a:spcAft>
              <a:buSzPct val="100000"/>
              <a:buChar char="•"/>
            </a:pPr>
            <a:r>
              <a:rPr lang="en-US" sz="1400" dirty="0">
                <a:solidFill>
                  <a:srgbClr val="4A5A70"/>
                </a:solidFill>
              </a:rPr>
              <a:t>Guides our sovereign AI data centre and photonics direction</a:t>
            </a:r>
            <a:endParaRPr lang="en-US" sz="1400" dirty="0"/>
          </a:p>
          <a:p>
            <a:pPr marL="342900" indent="-342900">
              <a:spcAft>
                <a:spcPts val="800"/>
              </a:spcAft>
              <a:buSzPct val="100000"/>
              <a:buChar char="•"/>
            </a:pPr>
            <a:r>
              <a:rPr lang="en-US" sz="1400" dirty="0">
                <a:solidFill>
                  <a:srgbClr val="4A5A70"/>
                </a:solidFill>
              </a:rPr>
              <a:t>IDMA-APTAR Innovation of the Year 2022</a:t>
            </a:r>
            <a:endParaRPr lang="en-US" sz="1400" dirty="0"/>
          </a:p>
        </p:txBody>
      </p:sp>
      <p:sp>
        <p:nvSpPr>
          <p:cNvPr id="16" name="card"/>
          <p:cNvSpPr/>
          <p:nvPr/>
        </p:nvSpPr>
        <p:spPr>
          <a:xfrm>
            <a:off x="8125968" y="1508760"/>
            <a:ext cx="3514344" cy="4572000"/>
          </a:xfrm>
          <a:prstGeom prst="roundRect">
            <a:avLst>
              <a:gd name="adj" fmla="val 3122"/>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7" name="photo ring"/>
          <p:cNvSpPr/>
          <p:nvPr/>
        </p:nvSpPr>
        <p:spPr>
          <a:xfrm>
            <a:off x="9243060" y="1664208"/>
            <a:ext cx="1280160" cy="1280160"/>
          </a:xfrm>
          <a:prstGeom prst="ellipse">
            <a:avLst/>
          </a:prstGeom>
          <a:solidFill>
            <a:srgbClr val="E3F6F4"/>
          </a:solidFill>
          <a:ln w="12700">
            <a:solidFill>
              <a:srgbClr val="E3F6F4"/>
            </a:solidFill>
            <a:prstDash val="solid"/>
          </a:ln>
        </p:spPr>
      </p:sp>
      <p:pic>
        <p:nvPicPr>
          <p:cNvPr id="18" name="Image 2" descr="Portrait of Ashwani Shrivastav"/>
          <p:cNvPicPr>
            <a:picLocks noChangeAspect="1"/>
          </p:cNvPicPr>
          <p:nvPr/>
        </p:nvPicPr>
        <p:blipFill>
          <a:blip r:embed="rId3"/>
          <a:srcRect l="0" r="0" t="0" b="0"/>
          <a:stretch/>
        </p:blipFill>
        <p:spPr>
          <a:xfrm>
            <a:off x="9288780" y="1709928"/>
            <a:ext cx="1188720" cy="1188720"/>
          </a:xfrm>
          <a:prstGeom prst="ellipse">
            <a:avLst/>
          </a:prstGeom>
        </p:spPr>
      </p:pic>
      <p:sp>
        <p:nvSpPr>
          <p:cNvPr id="19" name="Text 14"/>
          <p:cNvSpPr txBox="1"/>
          <p:nvPr/>
        </p:nvSpPr>
        <p:spPr>
          <a:xfrm>
            <a:off x="8308848" y="3026664"/>
            <a:ext cx="3148584" cy="384048"/>
          </a:xfrm>
          <a:prstGeom prst="rect">
            <a:avLst/>
          </a:prstGeom>
          <a:noFill/>
          <a:ln/>
        </p:spPr>
        <p:txBody>
          <a:bodyPr wrap="square" lIns="0" tIns="0" rIns="0" bIns="0" rtlCol="0" anchor="t"/>
          <a:lstStyle/>
          <a:p>
            <a:pPr algn="ctr" indent="0" marL="0">
              <a:buNone/>
            </a:pPr>
            <a:r>
              <a:rPr lang="en-US" sz="2000" b="1" dirty="0">
                <a:solidFill>
                  <a:srgbClr val="0F1E36"/>
                </a:solidFill>
              </a:rPr>
              <a:t>Ashwani Shrivastav</a:t>
            </a:r>
            <a:endParaRPr lang="en-US" sz="2000" dirty="0"/>
          </a:p>
        </p:txBody>
      </p:sp>
      <p:sp>
        <p:nvSpPr>
          <p:cNvPr id="20" name="Text 15"/>
          <p:cNvSpPr txBox="1"/>
          <p:nvPr/>
        </p:nvSpPr>
        <p:spPr>
          <a:xfrm>
            <a:off x="8308848" y="3410712"/>
            <a:ext cx="3148584" cy="502920"/>
          </a:xfrm>
          <a:prstGeom prst="rect">
            <a:avLst/>
          </a:prstGeom>
          <a:noFill/>
          <a:ln/>
        </p:spPr>
        <p:txBody>
          <a:bodyPr wrap="square" lIns="0" tIns="0" rIns="0" bIns="0" rtlCol="0" anchor="t"/>
          <a:lstStyle/>
          <a:p>
            <a:pPr algn="ctr" indent="0" marL="0">
              <a:buNone/>
            </a:pPr>
            <a:r>
              <a:rPr lang="en-US" sz="1200" b="1" dirty="0">
                <a:solidFill>
                  <a:srgbClr val="0E9F9A"/>
                </a:solidFill>
              </a:rPr>
              <a:t>Managing Director</a:t>
            </a:r>
            <a:endParaRPr lang="en-US" sz="1200" dirty="0"/>
          </a:p>
          <a:p>
            <a:pPr algn="ctr" indent="0" marL="0">
              <a:buNone/>
            </a:pPr>
            <a:r>
              <a:rPr lang="en-US" sz="1200" b="1" dirty="0">
                <a:solidFill>
                  <a:srgbClr val="0E9F9A"/>
                </a:solidFill>
              </a:rPr>
              <a:t>Nexgen Pharma Solutions Pvt Ltd</a:t>
            </a:r>
            <a:endParaRPr lang="en-US" sz="1200" dirty="0"/>
          </a:p>
        </p:txBody>
      </p:sp>
      <p:sp>
        <p:nvSpPr>
          <p:cNvPr id="21" name="Text 16"/>
          <p:cNvSpPr txBox="1"/>
          <p:nvPr/>
        </p:nvSpPr>
        <p:spPr>
          <a:xfrm>
            <a:off x="8354568" y="4023360"/>
            <a:ext cx="3102864" cy="196596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rgbClr val="4A5A70"/>
                </a:solidFill>
              </a:rPr>
              <a:t>Pharma quality expert: QMS, QA, QC and DMF filings in eCTD format</a:t>
            </a:r>
            <a:endParaRPr lang="en-US" sz="1400" dirty="0"/>
          </a:p>
          <a:p>
            <a:pPr marL="342900" indent="-342900">
              <a:spcAft>
                <a:spcPts val="800"/>
              </a:spcAft>
              <a:buSzPct val="100000"/>
              <a:buChar char="•"/>
            </a:pPr>
            <a:r>
              <a:rPr lang="en-US" sz="1400" dirty="0">
                <a:solidFill>
                  <a:srgbClr val="4A5A70"/>
                </a:solidFill>
              </a:rPr>
              <a:t>Inspection support: USFDA, EU-GMP, WHO-GMP, EDQM, ANVISA, MFDS (Korea)</a:t>
            </a:r>
            <a:endParaRPr lang="en-US" sz="1400" dirty="0"/>
          </a:p>
          <a:p>
            <a:pPr marL="342900" indent="-342900">
              <a:spcAft>
                <a:spcPts val="800"/>
              </a:spcAft>
              <a:buSzPct val="100000"/>
              <a:buChar char="•"/>
            </a:pPr>
            <a:r>
              <a:rPr lang="en-US" sz="1400" dirty="0">
                <a:solidFill>
                  <a:srgbClr val="4A5A70"/>
                </a:solidFill>
              </a:rPr>
              <a:t>Brings hands-on GMP and inspection practice to our pharma AI</a:t>
            </a:r>
            <a:endParaRPr lang="en-US" sz="14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p:nvPr>
            <p:ph idx="102" type="body" hasCustomPrompt="1"/>
          </p:nvPr>
        </p:nvSpPr>
        <p:spPr>
          <a:xfrm>
            <a:off x="548640" y="329184"/>
            <a:ext cx="8229600" cy="274320"/>
          </a:xfrm>
          <a:prstGeom prst="rect">
            <a:avLst/>
          </a:prstGeom>
          <a:noFill/>
          <a:ln/>
        </p:spPr>
        <p:txBody>
          <a:bodyPr wrap="square" lIns="0" tIns="0" rIns="0" bIns="0" rtlCol="0" anchor="ctr"/>
          <a:lstStyle/>
          <a:p>
            <a:pPr indent="0" marL="0">
              <a:buNone/>
            </a:pPr>
            <a:r>
              <a:rPr lang="en-US" sz="1100" b="1" spc="200" kern="0" dirty="0">
                <a:solidFill>
                  <a:schemeClr val="accent1"/>
                </a:solidFill>
              </a:rPr>
              <a:t>ENGAGE</a:t>
            </a:r>
            <a:endParaRPr lang="en-US" sz="1100" dirty="0"/>
          </a:p>
        </p:txBody>
      </p:sp>
      <p:sp>
        <p:nvSpPr>
          <p:cNvPr id="3" name="Text 1"/>
          <p:cNvSpPr/>
          <p:nvPr>
            <p:ph idx="103" type="title" hasCustomPrompt="1"/>
          </p:nvPr>
        </p:nvSpPr>
        <p:spPr>
          <a:xfrm>
            <a:off x="548640" y="603504"/>
            <a:ext cx="11064240" cy="658368"/>
          </a:xfrm>
          <a:prstGeom prst="rect">
            <a:avLst/>
          </a:prstGeom>
          <a:noFill/>
          <a:ln/>
        </p:spPr>
        <p:txBody>
          <a:bodyPr wrap="square" lIns="0" tIns="0" rIns="0" bIns="0" rtlCol="0" anchor="ctr"/>
          <a:lstStyle/>
          <a:p>
            <a:pPr algn="l" indent="0" marL="0">
              <a:buNone/>
            </a:pPr>
            <a:r>
              <a:rPr lang="en-US" sz="3200" b="1" dirty="0">
                <a:solidFill>
                  <a:schemeClr val="tx1"/>
                </a:solidFill>
                <a:latin typeface="Calibri" pitchFamily="34" charset="0"/>
                <a:ea typeface="Calibri" pitchFamily="34" charset="-122"/>
                <a:cs typeface="Calibri" pitchFamily="34" charset="-120"/>
              </a:rPr>
              <a:t>Four ways to start working with us</a:t>
            </a:r>
            <a:endParaRPr lang="en-US" sz="3200" dirty="0"/>
          </a:p>
        </p:txBody>
      </p:sp>
      <p:sp>
        <p:nvSpPr>
          <p:cNvPr id="4" name="card"/>
          <p:cNvSpPr/>
          <p:nvPr/>
        </p:nvSpPr>
        <p:spPr>
          <a:xfrm>
            <a:off x="548640" y="1554480"/>
            <a:ext cx="5394960" cy="1417320"/>
          </a:xfrm>
          <a:prstGeom prst="roundRect">
            <a:avLst>
              <a:gd name="adj" fmla="val 7742"/>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5" name="icon circle"/>
          <p:cNvSpPr/>
          <p:nvPr/>
        </p:nvSpPr>
        <p:spPr>
          <a:xfrm>
            <a:off x="822960" y="1938528"/>
            <a:ext cx="640080" cy="640080"/>
          </a:xfrm>
          <a:prstGeom prst="ellipse">
            <a:avLst/>
          </a:prstGeom>
          <a:solidFill>
            <a:srgbClr val="E3F6F4"/>
          </a:solidFill>
          <a:ln w="12700">
            <a:solidFill>
              <a:srgbClr val="E3F6F4"/>
            </a:solidFill>
            <a:prstDash val="solid"/>
          </a:ln>
        </p:spPr>
      </p:sp>
      <p:pic>
        <p:nvPicPr>
          <p:cNvPr id="6" name="Image 0" descr="Bot icon"/>
          <p:cNvPicPr>
            <a:picLocks noChangeAspect="1"/>
          </p:cNvPicPr>
          <p:nvPr/>
        </p:nvPicPr>
        <p:blipFill>
          <a:blip r:embed="rId1"/>
          <a:stretch>
            <a:fillRect/>
          </a:stretch>
        </p:blipFill>
        <p:spPr>
          <a:xfrm>
            <a:off x="963778" y="2079346"/>
            <a:ext cx="358445" cy="358445"/>
          </a:xfrm>
          <a:prstGeom prst="rect">
            <a:avLst/>
          </a:prstGeom>
        </p:spPr>
      </p:pic>
      <p:sp>
        <p:nvSpPr>
          <p:cNvPr id="7" name="Text 4"/>
          <p:cNvSpPr txBox="1"/>
          <p:nvPr/>
        </p:nvSpPr>
        <p:spPr>
          <a:xfrm>
            <a:off x="1691640" y="1783080"/>
            <a:ext cx="4069080" cy="384048"/>
          </a:xfrm>
          <a:prstGeom prst="rect">
            <a:avLst/>
          </a:prstGeom>
          <a:noFill/>
          <a:ln/>
        </p:spPr>
        <p:txBody>
          <a:bodyPr wrap="square" lIns="0" tIns="0" rIns="0" bIns="0" rtlCol="0" anchor="t"/>
          <a:lstStyle/>
          <a:p>
            <a:pPr indent="0" marL="0">
              <a:buNone/>
            </a:pPr>
            <a:r>
              <a:rPr lang="en-US" sz="1800" b="1" dirty="0">
                <a:solidFill>
                  <a:srgbClr val="0F1E36"/>
                </a:solidFill>
              </a:rPr>
              <a:t>Enterprise AI</a:t>
            </a:r>
            <a:endParaRPr lang="en-US" sz="1800" dirty="0"/>
          </a:p>
        </p:txBody>
      </p:sp>
      <p:sp>
        <p:nvSpPr>
          <p:cNvPr id="8" name="Text 5"/>
          <p:cNvSpPr txBox="1"/>
          <p:nvPr/>
        </p:nvSpPr>
        <p:spPr>
          <a:xfrm>
            <a:off x="1691640" y="2194560"/>
            <a:ext cx="4069080" cy="640080"/>
          </a:xfrm>
          <a:prstGeom prst="rect">
            <a:avLst/>
          </a:prstGeom>
          <a:noFill/>
          <a:ln/>
        </p:spPr>
        <p:txBody>
          <a:bodyPr wrap="square" lIns="0" tIns="0" rIns="0" bIns="0" rtlCol="0" anchor="t"/>
          <a:lstStyle/>
          <a:p>
            <a:pPr indent="0" marL="0">
              <a:buNone/>
            </a:pPr>
            <a:r>
              <a:rPr lang="en-US" sz="1400" dirty="0">
                <a:solidFill>
                  <a:srgbClr val="4A5A70"/>
                </a:solidFill>
              </a:rPr>
              <a:t>Custom agents, copilots, RAG systems, vision pipelines and production ML.</a:t>
            </a:r>
            <a:endParaRPr lang="en-US" sz="1400" dirty="0"/>
          </a:p>
        </p:txBody>
      </p:sp>
      <p:sp>
        <p:nvSpPr>
          <p:cNvPr id="9" name="card"/>
          <p:cNvSpPr/>
          <p:nvPr/>
        </p:nvSpPr>
        <p:spPr>
          <a:xfrm>
            <a:off x="6245352" y="1554480"/>
            <a:ext cx="5394960" cy="1417320"/>
          </a:xfrm>
          <a:prstGeom prst="roundRect">
            <a:avLst>
              <a:gd name="adj" fmla="val 7742"/>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0" name="icon circle"/>
          <p:cNvSpPr/>
          <p:nvPr/>
        </p:nvSpPr>
        <p:spPr>
          <a:xfrm>
            <a:off x="6519672" y="1938528"/>
            <a:ext cx="640080" cy="640080"/>
          </a:xfrm>
          <a:prstGeom prst="ellipse">
            <a:avLst/>
          </a:prstGeom>
          <a:solidFill>
            <a:srgbClr val="E3F6F4"/>
          </a:solidFill>
          <a:ln w="12700">
            <a:solidFill>
              <a:srgbClr val="E3F6F4"/>
            </a:solidFill>
            <a:prstDash val="solid"/>
          </a:ln>
        </p:spPr>
      </p:sp>
      <p:pic>
        <p:nvPicPr>
          <p:cNvPr id="11" name="Image 1" descr="ShieldCheck icon"/>
          <p:cNvPicPr>
            <a:picLocks noChangeAspect="1"/>
          </p:cNvPicPr>
          <p:nvPr/>
        </p:nvPicPr>
        <p:blipFill>
          <a:blip r:embed="rId2"/>
          <a:stretch>
            <a:fillRect/>
          </a:stretch>
        </p:blipFill>
        <p:spPr>
          <a:xfrm>
            <a:off x="6660490" y="2079346"/>
            <a:ext cx="358445" cy="358445"/>
          </a:xfrm>
          <a:prstGeom prst="rect">
            <a:avLst/>
          </a:prstGeom>
        </p:spPr>
      </p:pic>
      <p:sp>
        <p:nvSpPr>
          <p:cNvPr id="12" name="Text 8"/>
          <p:cNvSpPr txBox="1"/>
          <p:nvPr/>
        </p:nvSpPr>
        <p:spPr>
          <a:xfrm>
            <a:off x="7388352" y="1783080"/>
            <a:ext cx="4069080" cy="384048"/>
          </a:xfrm>
          <a:prstGeom prst="rect">
            <a:avLst/>
          </a:prstGeom>
          <a:noFill/>
          <a:ln/>
        </p:spPr>
        <p:txBody>
          <a:bodyPr wrap="square" lIns="0" tIns="0" rIns="0" bIns="0" rtlCol="0" anchor="t"/>
          <a:lstStyle/>
          <a:p>
            <a:pPr indent="0" marL="0">
              <a:buNone/>
            </a:pPr>
            <a:r>
              <a:rPr lang="en-US" sz="1800" b="1" dirty="0">
                <a:solidFill>
                  <a:srgbClr val="0F1E36"/>
                </a:solidFill>
              </a:rPr>
              <a:t>Pharma &amp; regulatory AI</a:t>
            </a:r>
            <a:endParaRPr lang="en-US" sz="1800" dirty="0"/>
          </a:p>
        </p:txBody>
      </p:sp>
      <p:sp>
        <p:nvSpPr>
          <p:cNvPr id="13" name="Text 9"/>
          <p:cNvSpPr txBox="1"/>
          <p:nvPr/>
        </p:nvSpPr>
        <p:spPr>
          <a:xfrm>
            <a:off x="7388352" y="2194560"/>
            <a:ext cx="4069080" cy="640080"/>
          </a:xfrm>
          <a:prstGeom prst="rect">
            <a:avLst/>
          </a:prstGeom>
          <a:noFill/>
          <a:ln/>
        </p:spPr>
        <p:txBody>
          <a:bodyPr wrap="square" lIns="0" tIns="0" rIns="0" bIns="0" rtlCol="0" anchor="t"/>
          <a:lstStyle/>
          <a:p>
            <a:pPr indent="0" marL="0">
              <a:buNone/>
            </a:pPr>
            <a:r>
              <a:rPr lang="en-US" sz="1400" dirty="0">
                <a:solidFill>
                  <a:srgbClr val="4A5A70"/>
                </a:solidFill>
              </a:rPr>
              <a:t>483 responses, CAPA, data integrity, SOP intelligence, inspection readiness.</a:t>
            </a:r>
            <a:endParaRPr lang="en-US" sz="1400" dirty="0"/>
          </a:p>
        </p:txBody>
      </p:sp>
      <p:sp>
        <p:nvSpPr>
          <p:cNvPr id="14" name="card"/>
          <p:cNvSpPr/>
          <p:nvPr/>
        </p:nvSpPr>
        <p:spPr>
          <a:xfrm>
            <a:off x="548640" y="3154680"/>
            <a:ext cx="5394960" cy="1417320"/>
          </a:xfrm>
          <a:prstGeom prst="roundRect">
            <a:avLst>
              <a:gd name="adj" fmla="val 7742"/>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15" name="icon circle"/>
          <p:cNvSpPr/>
          <p:nvPr/>
        </p:nvSpPr>
        <p:spPr>
          <a:xfrm>
            <a:off x="822960" y="3538728"/>
            <a:ext cx="640080" cy="640080"/>
          </a:xfrm>
          <a:prstGeom prst="ellipse">
            <a:avLst/>
          </a:prstGeom>
          <a:solidFill>
            <a:srgbClr val="E3F6F4"/>
          </a:solidFill>
          <a:ln w="12700">
            <a:solidFill>
              <a:srgbClr val="E3F6F4"/>
            </a:solidFill>
            <a:prstDash val="solid"/>
          </a:ln>
        </p:spPr>
      </p:sp>
      <p:pic>
        <p:nvPicPr>
          <p:cNvPr id="16" name="Image 2" descr="HeartPulse icon"/>
          <p:cNvPicPr>
            <a:picLocks noChangeAspect="1"/>
          </p:cNvPicPr>
          <p:nvPr/>
        </p:nvPicPr>
        <p:blipFill>
          <a:blip r:embed="rId3"/>
          <a:stretch>
            <a:fillRect/>
          </a:stretch>
        </p:blipFill>
        <p:spPr>
          <a:xfrm>
            <a:off x="963778" y="3679546"/>
            <a:ext cx="358445" cy="358445"/>
          </a:xfrm>
          <a:prstGeom prst="rect">
            <a:avLst/>
          </a:prstGeom>
        </p:spPr>
      </p:pic>
      <p:sp>
        <p:nvSpPr>
          <p:cNvPr id="17" name="Text 12"/>
          <p:cNvSpPr txBox="1"/>
          <p:nvPr/>
        </p:nvSpPr>
        <p:spPr>
          <a:xfrm>
            <a:off x="1691640" y="3383280"/>
            <a:ext cx="4069080" cy="384048"/>
          </a:xfrm>
          <a:prstGeom prst="rect">
            <a:avLst/>
          </a:prstGeom>
          <a:noFill/>
          <a:ln/>
        </p:spPr>
        <p:txBody>
          <a:bodyPr wrap="square" lIns="0" tIns="0" rIns="0" bIns="0" rtlCol="0" anchor="t"/>
          <a:lstStyle/>
          <a:p>
            <a:pPr indent="0" marL="0">
              <a:buNone/>
            </a:pPr>
            <a:r>
              <a:rPr lang="en-US" sz="1800" b="1" dirty="0">
                <a:solidFill>
                  <a:srgbClr val="0F1E36"/>
                </a:solidFill>
              </a:rPr>
              <a:t>Healthcare AI</a:t>
            </a:r>
            <a:endParaRPr lang="en-US" sz="1800" dirty="0"/>
          </a:p>
        </p:txBody>
      </p:sp>
      <p:sp>
        <p:nvSpPr>
          <p:cNvPr id="18" name="Text 13"/>
          <p:cNvSpPr txBox="1"/>
          <p:nvPr/>
        </p:nvSpPr>
        <p:spPr>
          <a:xfrm>
            <a:off x="1691640" y="3794760"/>
            <a:ext cx="4069080" cy="640080"/>
          </a:xfrm>
          <a:prstGeom prst="rect">
            <a:avLst/>
          </a:prstGeom>
          <a:noFill/>
          <a:ln/>
        </p:spPr>
        <p:txBody>
          <a:bodyPr wrap="square" lIns="0" tIns="0" rIns="0" bIns="0" rtlCol="0" anchor="t"/>
          <a:lstStyle/>
          <a:p>
            <a:pPr indent="0" marL="0">
              <a:buNone/>
            </a:pPr>
            <a:r>
              <a:rPr lang="en-US" sz="1400" dirty="0">
                <a:solidFill>
                  <a:srgbClr val="4A5A70"/>
                </a:solidFill>
              </a:rPr>
              <a:t>MENNIE pilots, patient-flow intelligence, imaging and screening support.</a:t>
            </a:r>
            <a:endParaRPr lang="en-US" sz="1400" dirty="0"/>
          </a:p>
        </p:txBody>
      </p:sp>
      <p:sp>
        <p:nvSpPr>
          <p:cNvPr id="19" name="card"/>
          <p:cNvSpPr/>
          <p:nvPr/>
        </p:nvSpPr>
        <p:spPr>
          <a:xfrm>
            <a:off x="6245352" y="3154680"/>
            <a:ext cx="5394960" cy="1417320"/>
          </a:xfrm>
          <a:prstGeom prst="roundRect">
            <a:avLst>
              <a:gd name="adj" fmla="val 7742"/>
            </a:avLst>
          </a:prstGeom>
          <a:solidFill>
            <a:srgbClr val="FFFFFF"/>
          </a:solidFill>
          <a:ln w="12700">
            <a:solidFill>
              <a:srgbClr val="DCE5EE"/>
            </a:solidFill>
            <a:prstDash val="solid"/>
          </a:ln>
          <a:effectLst>
            <a:outerShdw sx="100000" sy="100000" kx="0" ky="0" algn="bl" rotWithShape="0" blurRad="127000" dist="38100" dir="5400000">
              <a:srgbClr val="0F1E36">
                <a:alpha val="8000"/>
              </a:srgbClr>
            </a:outerShdw>
          </a:effectLst>
        </p:spPr>
      </p:sp>
      <p:sp>
        <p:nvSpPr>
          <p:cNvPr id="20" name="icon circle"/>
          <p:cNvSpPr/>
          <p:nvPr/>
        </p:nvSpPr>
        <p:spPr>
          <a:xfrm>
            <a:off x="6519672" y="3538728"/>
            <a:ext cx="640080" cy="640080"/>
          </a:xfrm>
          <a:prstGeom prst="ellipse">
            <a:avLst/>
          </a:prstGeom>
          <a:solidFill>
            <a:srgbClr val="E3F6F4"/>
          </a:solidFill>
          <a:ln w="12700">
            <a:solidFill>
              <a:srgbClr val="E3F6F4"/>
            </a:solidFill>
            <a:prstDash val="solid"/>
          </a:ln>
        </p:spPr>
      </p:sp>
      <p:pic>
        <p:nvPicPr>
          <p:cNvPr id="21" name="Image 3" descr="Cable icon"/>
          <p:cNvPicPr>
            <a:picLocks noChangeAspect="1"/>
          </p:cNvPicPr>
          <p:nvPr/>
        </p:nvPicPr>
        <p:blipFill>
          <a:blip r:embed="rId4"/>
          <a:stretch>
            <a:fillRect/>
          </a:stretch>
        </p:blipFill>
        <p:spPr>
          <a:xfrm>
            <a:off x="6660490" y="3679546"/>
            <a:ext cx="358445" cy="358445"/>
          </a:xfrm>
          <a:prstGeom prst="rect">
            <a:avLst/>
          </a:prstGeom>
        </p:spPr>
      </p:pic>
      <p:sp>
        <p:nvSpPr>
          <p:cNvPr id="22" name="Text 16"/>
          <p:cNvSpPr txBox="1"/>
          <p:nvPr/>
        </p:nvSpPr>
        <p:spPr>
          <a:xfrm>
            <a:off x="7388352" y="3383280"/>
            <a:ext cx="4069080" cy="384048"/>
          </a:xfrm>
          <a:prstGeom prst="rect">
            <a:avLst/>
          </a:prstGeom>
          <a:noFill/>
          <a:ln/>
        </p:spPr>
        <p:txBody>
          <a:bodyPr wrap="square" lIns="0" tIns="0" rIns="0" bIns="0" rtlCol="0" anchor="t"/>
          <a:lstStyle/>
          <a:p>
            <a:pPr indent="0" marL="0">
              <a:buNone/>
            </a:pPr>
            <a:r>
              <a:rPr lang="en-US" sz="1800" b="1" dirty="0">
                <a:solidFill>
                  <a:srgbClr val="0F1E36"/>
                </a:solidFill>
              </a:rPr>
              <a:t>AI data-centre interconnect</a:t>
            </a:r>
            <a:endParaRPr lang="en-US" sz="1800" dirty="0"/>
          </a:p>
        </p:txBody>
      </p:sp>
      <p:sp>
        <p:nvSpPr>
          <p:cNvPr id="23" name="Text 17"/>
          <p:cNvSpPr txBox="1"/>
          <p:nvPr/>
        </p:nvSpPr>
        <p:spPr>
          <a:xfrm>
            <a:off x="7388352" y="3794760"/>
            <a:ext cx="4069080" cy="640080"/>
          </a:xfrm>
          <a:prstGeom prst="rect">
            <a:avLst/>
          </a:prstGeom>
          <a:noFill/>
          <a:ln/>
        </p:spPr>
        <p:txBody>
          <a:bodyPr wrap="square" lIns="0" tIns="0" rIns="0" bIns="0" rtlCol="0" anchor="t"/>
          <a:lstStyle/>
          <a:p>
            <a:pPr indent="0" marL="0">
              <a:buNone/>
            </a:pPr>
            <a:r>
              <a:rPr lang="en-US" sz="1400" dirty="0">
                <a:solidFill>
                  <a:srgbClr val="4A5A70"/>
                </a:solidFill>
              </a:rPr>
              <a:t>Architecture reviews, design-in and supply for 400G–1.6T AI clusters.</a:t>
            </a:r>
            <a:endParaRPr lang="en-US" sz="1400" dirty="0"/>
          </a:p>
        </p:txBody>
      </p:sp>
      <p:sp>
        <p:nvSpPr>
          <p:cNvPr id="24" name="card"/>
          <p:cNvSpPr/>
          <p:nvPr/>
        </p:nvSpPr>
        <p:spPr>
          <a:xfrm>
            <a:off x="548640" y="4892040"/>
            <a:ext cx="3511296" cy="914400"/>
          </a:xfrm>
          <a:prstGeom prst="roundRect">
            <a:avLst>
              <a:gd name="adj" fmla="val 12000"/>
            </a:avLst>
          </a:prstGeom>
          <a:solidFill>
            <a:srgbClr val="F2F6FA"/>
          </a:solidFill>
          <a:ln w="12700">
            <a:solidFill>
              <a:srgbClr val="F2F6FA"/>
            </a:solidFill>
            <a:prstDash val="solid"/>
          </a:ln>
        </p:spPr>
      </p:sp>
      <p:sp>
        <p:nvSpPr>
          <p:cNvPr id="25" name="Text 19"/>
          <p:cNvSpPr txBox="1"/>
          <p:nvPr/>
        </p:nvSpPr>
        <p:spPr>
          <a:xfrm>
            <a:off x="777240" y="4892040"/>
            <a:ext cx="3145536" cy="914400"/>
          </a:xfrm>
          <a:prstGeom prst="rect">
            <a:avLst/>
          </a:prstGeom>
          <a:noFill/>
          <a:ln/>
        </p:spPr>
        <p:txBody>
          <a:bodyPr wrap="square" lIns="0" tIns="0" rIns="0" bIns="0" rtlCol="0" anchor="ctr"/>
          <a:lstStyle/>
          <a:p>
            <a:pPr indent="0" marL="0">
              <a:buNone/>
            </a:pPr>
            <a:r>
              <a:rPr lang="en-US" sz="1500" b="1" dirty="0">
                <a:solidFill>
                  <a:srgbClr val="0E9F9A"/>
                </a:solidFill>
              </a:rPr>
              <a:t>1.  Share </a:t>
            </a:r>
            <a:pPr indent="0" marL="0">
              <a:buNone/>
            </a:pPr>
            <a:r>
              <a:rPr lang="en-US" sz="1500" dirty="0">
                <a:solidFill>
                  <a:srgbClr val="0F1E36"/>
                </a:solidFill>
              </a:rPr>
              <a:t>the problem, domain and timeline</a:t>
            </a:r>
            <a:endParaRPr lang="en-US" sz="1500" dirty="0"/>
          </a:p>
        </p:txBody>
      </p:sp>
      <p:sp>
        <p:nvSpPr>
          <p:cNvPr id="26" name="card"/>
          <p:cNvSpPr/>
          <p:nvPr/>
        </p:nvSpPr>
        <p:spPr>
          <a:xfrm>
            <a:off x="4334256" y="4892040"/>
            <a:ext cx="3511296" cy="914400"/>
          </a:xfrm>
          <a:prstGeom prst="roundRect">
            <a:avLst>
              <a:gd name="adj" fmla="val 12000"/>
            </a:avLst>
          </a:prstGeom>
          <a:solidFill>
            <a:srgbClr val="F2F6FA"/>
          </a:solidFill>
          <a:ln w="12700">
            <a:solidFill>
              <a:srgbClr val="F2F6FA"/>
            </a:solidFill>
            <a:prstDash val="solid"/>
          </a:ln>
        </p:spPr>
      </p:sp>
      <p:sp>
        <p:nvSpPr>
          <p:cNvPr id="27" name="Text 21"/>
          <p:cNvSpPr txBox="1"/>
          <p:nvPr/>
        </p:nvSpPr>
        <p:spPr>
          <a:xfrm>
            <a:off x="4562856" y="4892040"/>
            <a:ext cx="3145536" cy="914400"/>
          </a:xfrm>
          <a:prstGeom prst="rect">
            <a:avLst/>
          </a:prstGeom>
          <a:noFill/>
          <a:ln/>
        </p:spPr>
        <p:txBody>
          <a:bodyPr wrap="square" lIns="0" tIns="0" rIns="0" bIns="0" rtlCol="0" anchor="ctr"/>
          <a:lstStyle/>
          <a:p>
            <a:pPr indent="0" marL="0">
              <a:buNone/>
            </a:pPr>
            <a:r>
              <a:rPr lang="en-US" sz="1500" b="1" dirty="0">
                <a:solidFill>
                  <a:srgbClr val="0E9F9A"/>
                </a:solidFill>
              </a:rPr>
              <a:t>2.  Receive </a:t>
            </a:r>
            <a:pPr indent="0" marL="0">
              <a:buNone/>
            </a:pPr>
            <a:r>
              <a:rPr lang="en-US" sz="1500" dirty="0">
                <a:solidFill>
                  <a:srgbClr val="0F1E36"/>
                </a:solidFill>
              </a:rPr>
              <a:t>a written plan within 2 business days</a:t>
            </a:r>
            <a:endParaRPr lang="en-US" sz="1500" dirty="0"/>
          </a:p>
        </p:txBody>
      </p:sp>
      <p:sp>
        <p:nvSpPr>
          <p:cNvPr id="28" name="card"/>
          <p:cNvSpPr/>
          <p:nvPr/>
        </p:nvSpPr>
        <p:spPr>
          <a:xfrm>
            <a:off x="8119872" y="4892040"/>
            <a:ext cx="3511296" cy="914400"/>
          </a:xfrm>
          <a:prstGeom prst="roundRect">
            <a:avLst>
              <a:gd name="adj" fmla="val 12000"/>
            </a:avLst>
          </a:prstGeom>
          <a:solidFill>
            <a:srgbClr val="F2F6FA"/>
          </a:solidFill>
          <a:ln w="12700">
            <a:solidFill>
              <a:srgbClr val="F2F6FA"/>
            </a:solidFill>
            <a:prstDash val="solid"/>
          </a:ln>
        </p:spPr>
      </p:sp>
      <p:sp>
        <p:nvSpPr>
          <p:cNvPr id="29" name="Text 23"/>
          <p:cNvSpPr txBox="1"/>
          <p:nvPr/>
        </p:nvSpPr>
        <p:spPr>
          <a:xfrm>
            <a:off x="8348472" y="4892040"/>
            <a:ext cx="3145536" cy="914400"/>
          </a:xfrm>
          <a:prstGeom prst="rect">
            <a:avLst/>
          </a:prstGeom>
          <a:noFill/>
          <a:ln/>
        </p:spPr>
        <p:txBody>
          <a:bodyPr wrap="square" lIns="0" tIns="0" rIns="0" bIns="0" rtlCol="0" anchor="ctr"/>
          <a:lstStyle/>
          <a:p>
            <a:pPr indent="0" marL="0">
              <a:buNone/>
            </a:pPr>
            <a:r>
              <a:rPr lang="en-US" sz="1500" b="1" dirty="0">
                <a:solidFill>
                  <a:srgbClr val="0E9F9A"/>
                </a:solidFill>
              </a:rPr>
              <a:t>3.  Start </a:t>
            </a:r>
            <a:pPr indent="0" marL="0">
              <a:buNone/>
            </a:pPr>
            <a:r>
              <a:rPr lang="en-US" sz="1500" dirty="0">
                <a:solidFill>
                  <a:srgbClr val="0F1E36"/>
                </a:solidFill>
              </a:rPr>
              <a:t>with a scoped discovery or pilot</a:t>
            </a:r>
            <a:endParaRPr lang="en-US" sz="1500" dirty="0"/>
          </a:p>
        </p:txBody>
      </p:sp>
      <p:sp>
        <p:nvSpPr>
          <p:cNvPr id="25" name="Slide Number Placeholder 0"/>
          <p:cNvSpPr>
            <a:spLocks noGrp="1"/>
          </p:cNvSpPr>
          <p:nvPr>
            <p:ph type="sldNum" sz="quarter" idx="4294967295"/>
          </p:nvPr>
        </p:nvSpPr>
        <p:spPr>
          <a:xfrm>
            <a:off x="11155680" y="6355080"/>
            <a:ext cx="54864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4A5A70"/>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Abstract illustration of fibre-optic light paths"/>
          <p:cNvPicPr>
            <a:picLocks noChangeAspect="1"/>
          </p:cNvPicPr>
          <p:nvPr/>
        </p:nvPicPr>
        <p:blipFill>
          <a:blip r:embed="rId1"/>
          <a:stretch>
            <a:fillRect/>
          </a:stretch>
        </p:blipFill>
        <p:spPr>
          <a:xfrm>
            <a:off x="6473952" y="0"/>
            <a:ext cx="5715000" cy="6858000"/>
          </a:xfrm>
          <a:prstGeom prst="rect">
            <a:avLst/>
          </a:prstGeom>
        </p:spPr>
      </p:pic>
      <p:pic>
        <p:nvPicPr>
          <p:cNvPr id="3" name="Image 1" descr="Praverse Tech logo"/>
          <p:cNvPicPr>
            <a:picLocks noChangeAspect="1"/>
          </p:cNvPicPr>
          <p:nvPr/>
        </p:nvPicPr>
        <p:blipFill>
          <a:blip r:embed="rId2"/>
          <a:stretch>
            <a:fillRect/>
          </a:stretch>
        </p:blipFill>
        <p:spPr>
          <a:xfrm>
            <a:off x="640080" y="566928"/>
            <a:ext cx="621792" cy="548640"/>
          </a:xfrm>
          <a:prstGeom prst="rect">
            <a:avLst/>
          </a:prstGeom>
        </p:spPr>
      </p:pic>
      <p:sp>
        <p:nvSpPr>
          <p:cNvPr id="4" name="Text 0"/>
          <p:cNvSpPr txBox="1"/>
          <p:nvPr/>
        </p:nvSpPr>
        <p:spPr>
          <a:xfrm>
            <a:off x="1371600" y="658368"/>
            <a:ext cx="3657600" cy="365760"/>
          </a:xfrm>
          <a:prstGeom prst="rect">
            <a:avLst/>
          </a:prstGeom>
          <a:noFill/>
          <a:ln/>
        </p:spPr>
        <p:txBody>
          <a:bodyPr wrap="square" lIns="0" tIns="0" rIns="0" bIns="0" rtlCol="0" anchor="ctr"/>
          <a:lstStyle/>
          <a:p>
            <a:pPr indent="0" marL="0">
              <a:buNone/>
            </a:pPr>
            <a:r>
              <a:rPr lang="en-US" sz="1300" b="1" spc="300" kern="0" dirty="0">
                <a:solidFill>
                  <a:srgbClr val="0F1E36"/>
                </a:solidFill>
              </a:rPr>
              <a:t>PRAVERSE TECH PVT LTD</a:t>
            </a:r>
            <a:endParaRPr lang="en-US" sz="1300" dirty="0"/>
          </a:p>
        </p:txBody>
      </p:sp>
      <p:sp>
        <p:nvSpPr>
          <p:cNvPr id="5" name="Text 0"/>
          <p:cNvSpPr/>
          <p:nvPr>
            <p:ph idx="100" type="title" hasCustomPrompt="1"/>
          </p:nvPr>
        </p:nvSpPr>
        <p:spPr>
          <a:xfrm>
            <a:off x="640080" y="2011680"/>
            <a:ext cx="5852160" cy="1737360"/>
          </a:xfrm>
          <a:prstGeom prst="rect">
            <a:avLst/>
          </a:prstGeom>
          <a:noFill/>
          <a:ln/>
        </p:spPr>
        <p:txBody>
          <a:bodyPr wrap="square" lIns="0" tIns="0" rIns="0" bIns="0" rtlCol="0" anchor="t"/>
          <a:lstStyle/>
          <a:p>
            <a:pPr algn="l" indent="0" marL="0">
              <a:buNone/>
            </a:pPr>
            <a:r>
              <a:rPr lang="en-US" sz="4400" b="1" dirty="0">
                <a:solidFill>
                  <a:schemeClr val="tx1"/>
                </a:solidFill>
                <a:latin typeface="Calibri" pitchFamily="34" charset="0"/>
                <a:ea typeface="Calibri" pitchFamily="34" charset="-122"/>
                <a:cs typeface="Calibri" pitchFamily="34" charset="-120"/>
              </a:rPr>
              <a:t>Let's build what your industry needs</a:t>
            </a:r>
            <a:endParaRPr lang="en-US" sz="4400" dirty="0"/>
          </a:p>
        </p:txBody>
      </p:sp>
      <p:sp>
        <p:nvSpPr>
          <p:cNvPr id="6" name="Text 0"/>
          <p:cNvSpPr/>
          <p:nvPr>
            <p:ph idx="101" type="body" hasCustomPrompt="1"/>
          </p:nvPr>
        </p:nvSpPr>
        <p:spPr>
          <a:xfrm>
            <a:off x="640080" y="3886200"/>
            <a:ext cx="5486400" cy="914400"/>
          </a:xfrm>
          <a:prstGeom prst="rect">
            <a:avLst/>
          </a:prstGeom>
          <a:noFill/>
          <a:ln/>
        </p:spPr>
        <p:txBody>
          <a:bodyPr wrap="square" lIns="0" tIns="0" rIns="0" bIns="0" rtlCol="0" anchor="t"/>
          <a:lstStyle/>
          <a:p>
            <a:pPr algn="l" indent="0" marL="0">
              <a:buNone/>
            </a:pPr>
            <a:r>
              <a:rPr lang="en-US" sz="1600" dirty="0">
                <a:solidFill>
                  <a:schemeClr val="tx2"/>
                </a:solidFill>
              </a:rPr>
              <a:t>From AI agents to healthcare platforms, regulatory intelligence and AI data-centre connectivity — we turn hard problems into deployed systems.</a:t>
            </a:r>
            <a:endParaRPr lang="en-US" sz="1600" dirty="0"/>
          </a:p>
        </p:txBody>
      </p:sp>
      <p:sp>
        <p:nvSpPr>
          <p:cNvPr id="7" name="icon circle"/>
          <p:cNvSpPr/>
          <p:nvPr/>
        </p:nvSpPr>
        <p:spPr>
          <a:xfrm>
            <a:off x="640080" y="5074920"/>
            <a:ext cx="402336" cy="402336"/>
          </a:xfrm>
          <a:prstGeom prst="ellipse">
            <a:avLst/>
          </a:prstGeom>
          <a:solidFill>
            <a:srgbClr val="E3F6F4"/>
          </a:solidFill>
          <a:ln w="12700">
            <a:solidFill>
              <a:srgbClr val="E3F6F4"/>
            </a:solidFill>
            <a:prstDash val="solid"/>
          </a:ln>
        </p:spPr>
      </p:sp>
      <p:pic>
        <p:nvPicPr>
          <p:cNvPr id="8" name="Image 2" descr="Mail icon"/>
          <p:cNvPicPr>
            <a:picLocks noChangeAspect="1"/>
          </p:cNvPicPr>
          <p:nvPr/>
        </p:nvPicPr>
        <p:blipFill>
          <a:blip r:embed="rId3"/>
          <a:stretch>
            <a:fillRect/>
          </a:stretch>
        </p:blipFill>
        <p:spPr>
          <a:xfrm>
            <a:off x="728594" y="5163434"/>
            <a:ext cx="225308" cy="225308"/>
          </a:xfrm>
          <a:prstGeom prst="rect">
            <a:avLst/>
          </a:prstGeom>
        </p:spPr>
      </p:pic>
      <p:sp>
        <p:nvSpPr>
          <p:cNvPr id="9" name="Text 4"/>
          <p:cNvSpPr txBox="1"/>
          <p:nvPr/>
        </p:nvSpPr>
        <p:spPr>
          <a:xfrm>
            <a:off x="1152144" y="5074920"/>
            <a:ext cx="2377440" cy="402336"/>
          </a:xfrm>
          <a:prstGeom prst="rect">
            <a:avLst/>
          </a:prstGeom>
          <a:noFill/>
          <a:ln/>
        </p:spPr>
        <p:txBody>
          <a:bodyPr wrap="square" lIns="0" tIns="0" rIns="0" bIns="0" rtlCol="0" anchor="ctr"/>
          <a:lstStyle/>
          <a:p>
            <a:pPr indent="0" marL="0">
              <a:buNone/>
            </a:pPr>
            <a:r>
              <a:rPr lang="en-US" sz="1400" b="1" dirty="0">
                <a:solidFill>
                  <a:srgbClr val="0F1E36"/>
                </a:solidFill>
              </a:rPr>
              <a:t>inquiry@praversetech.com</a:t>
            </a:r>
            <a:endParaRPr lang="en-US" sz="1400" dirty="0"/>
          </a:p>
        </p:txBody>
      </p:sp>
      <p:sp>
        <p:nvSpPr>
          <p:cNvPr id="10" name="icon circle"/>
          <p:cNvSpPr/>
          <p:nvPr/>
        </p:nvSpPr>
        <p:spPr>
          <a:xfrm>
            <a:off x="3566160" y="5074920"/>
            <a:ext cx="402336" cy="402336"/>
          </a:xfrm>
          <a:prstGeom prst="ellipse">
            <a:avLst/>
          </a:prstGeom>
          <a:solidFill>
            <a:srgbClr val="E3F6F4"/>
          </a:solidFill>
          <a:ln w="12700">
            <a:solidFill>
              <a:srgbClr val="E3F6F4"/>
            </a:solidFill>
            <a:prstDash val="solid"/>
          </a:ln>
        </p:spPr>
      </p:sp>
      <p:pic>
        <p:nvPicPr>
          <p:cNvPr id="11" name="Image 3" descr="Phone icon"/>
          <p:cNvPicPr>
            <a:picLocks noChangeAspect="1"/>
          </p:cNvPicPr>
          <p:nvPr/>
        </p:nvPicPr>
        <p:blipFill>
          <a:blip r:embed="rId4"/>
          <a:stretch>
            <a:fillRect/>
          </a:stretch>
        </p:blipFill>
        <p:spPr>
          <a:xfrm>
            <a:off x="3654674" y="5163434"/>
            <a:ext cx="225308" cy="225308"/>
          </a:xfrm>
          <a:prstGeom prst="rect">
            <a:avLst/>
          </a:prstGeom>
        </p:spPr>
      </p:pic>
      <p:sp>
        <p:nvSpPr>
          <p:cNvPr id="12" name="Text 6"/>
          <p:cNvSpPr txBox="1"/>
          <p:nvPr/>
        </p:nvSpPr>
        <p:spPr>
          <a:xfrm>
            <a:off x="4078224" y="5074920"/>
            <a:ext cx="2377440" cy="402336"/>
          </a:xfrm>
          <a:prstGeom prst="rect">
            <a:avLst/>
          </a:prstGeom>
          <a:noFill/>
          <a:ln/>
        </p:spPr>
        <p:txBody>
          <a:bodyPr wrap="square" lIns="0" tIns="0" rIns="0" bIns="0" rtlCol="0" anchor="ctr"/>
          <a:lstStyle/>
          <a:p>
            <a:pPr indent="0" marL="0">
              <a:buNone/>
            </a:pPr>
            <a:r>
              <a:rPr lang="en-US" sz="1400" b="1" dirty="0">
                <a:solidFill>
                  <a:srgbClr val="0F1E36"/>
                </a:solidFill>
              </a:rPr>
              <a:t>+91 93132 47264</a:t>
            </a:r>
            <a:endParaRPr lang="en-US" sz="1400" dirty="0"/>
          </a:p>
        </p:txBody>
      </p:sp>
      <p:sp>
        <p:nvSpPr>
          <p:cNvPr id="13" name="icon circle"/>
          <p:cNvSpPr/>
          <p:nvPr/>
        </p:nvSpPr>
        <p:spPr>
          <a:xfrm>
            <a:off x="640080" y="5641848"/>
            <a:ext cx="402336" cy="402336"/>
          </a:xfrm>
          <a:prstGeom prst="ellipse">
            <a:avLst/>
          </a:prstGeom>
          <a:solidFill>
            <a:srgbClr val="E3F6F4"/>
          </a:solidFill>
          <a:ln w="12700">
            <a:solidFill>
              <a:srgbClr val="E3F6F4"/>
            </a:solidFill>
            <a:prstDash val="solid"/>
          </a:ln>
        </p:spPr>
      </p:sp>
      <p:pic>
        <p:nvPicPr>
          <p:cNvPr id="14" name="Image 4" descr="Globe icon"/>
          <p:cNvPicPr>
            <a:picLocks noChangeAspect="1"/>
          </p:cNvPicPr>
          <p:nvPr/>
        </p:nvPicPr>
        <p:blipFill>
          <a:blip r:embed="rId5"/>
          <a:stretch>
            <a:fillRect/>
          </a:stretch>
        </p:blipFill>
        <p:spPr>
          <a:xfrm>
            <a:off x="728594" y="5730362"/>
            <a:ext cx="225308" cy="225308"/>
          </a:xfrm>
          <a:prstGeom prst="rect">
            <a:avLst/>
          </a:prstGeom>
        </p:spPr>
      </p:pic>
      <p:sp>
        <p:nvSpPr>
          <p:cNvPr id="15" name="Text 8"/>
          <p:cNvSpPr txBox="1"/>
          <p:nvPr/>
        </p:nvSpPr>
        <p:spPr>
          <a:xfrm>
            <a:off x="1152144" y="5641848"/>
            <a:ext cx="2377440" cy="402336"/>
          </a:xfrm>
          <a:prstGeom prst="rect">
            <a:avLst/>
          </a:prstGeom>
          <a:noFill/>
          <a:ln/>
        </p:spPr>
        <p:txBody>
          <a:bodyPr wrap="square" lIns="0" tIns="0" rIns="0" bIns="0" rtlCol="0" anchor="ctr"/>
          <a:lstStyle/>
          <a:p>
            <a:pPr indent="0" marL="0">
              <a:buNone/>
            </a:pPr>
            <a:r>
              <a:rPr lang="en-US" sz="1400" b="1" dirty="0">
                <a:solidFill>
                  <a:srgbClr val="0F1E36"/>
                </a:solidFill>
              </a:rPr>
              <a:t>praversetech.com</a:t>
            </a:r>
            <a:endParaRPr lang="en-US" sz="1400" dirty="0"/>
          </a:p>
        </p:txBody>
      </p:sp>
      <p:sp>
        <p:nvSpPr>
          <p:cNvPr id="16" name="icon circle"/>
          <p:cNvSpPr/>
          <p:nvPr/>
        </p:nvSpPr>
        <p:spPr>
          <a:xfrm>
            <a:off x="3566160" y="5641848"/>
            <a:ext cx="402336" cy="402336"/>
          </a:xfrm>
          <a:prstGeom prst="ellipse">
            <a:avLst/>
          </a:prstGeom>
          <a:solidFill>
            <a:srgbClr val="E3F6F4"/>
          </a:solidFill>
          <a:ln w="12700">
            <a:solidFill>
              <a:srgbClr val="E3F6F4"/>
            </a:solidFill>
            <a:prstDash val="solid"/>
          </a:ln>
        </p:spPr>
      </p:sp>
      <p:pic>
        <p:nvPicPr>
          <p:cNvPr id="17" name="Image 5" descr="MapPin icon"/>
          <p:cNvPicPr>
            <a:picLocks noChangeAspect="1"/>
          </p:cNvPicPr>
          <p:nvPr/>
        </p:nvPicPr>
        <p:blipFill>
          <a:blip r:embed="rId6"/>
          <a:stretch>
            <a:fillRect/>
          </a:stretch>
        </p:blipFill>
        <p:spPr>
          <a:xfrm>
            <a:off x="3654674" y="5730362"/>
            <a:ext cx="225308" cy="225308"/>
          </a:xfrm>
          <a:prstGeom prst="rect">
            <a:avLst/>
          </a:prstGeom>
        </p:spPr>
      </p:pic>
      <p:sp>
        <p:nvSpPr>
          <p:cNvPr id="18" name="Text 10"/>
          <p:cNvSpPr txBox="1"/>
          <p:nvPr/>
        </p:nvSpPr>
        <p:spPr>
          <a:xfrm>
            <a:off x="4078224" y="5641848"/>
            <a:ext cx="2377440" cy="402336"/>
          </a:xfrm>
          <a:prstGeom prst="rect">
            <a:avLst/>
          </a:prstGeom>
          <a:noFill/>
          <a:ln/>
        </p:spPr>
        <p:txBody>
          <a:bodyPr wrap="square" lIns="0" tIns="0" rIns="0" bIns="0" rtlCol="0" anchor="ctr"/>
          <a:lstStyle/>
          <a:p>
            <a:pPr indent="0" marL="0">
              <a:buNone/>
            </a:pPr>
            <a:r>
              <a:rPr lang="en-US" sz="1400" b="1" dirty="0">
                <a:solidFill>
                  <a:srgbClr val="0F1E36"/>
                </a:solidFill>
              </a:rPr>
              <a:t>Vadodara, Gujarat, India</a:t>
            </a:r>
            <a:endParaRPr lang="en-US" sz="1400" dirty="0"/>
          </a:p>
        </p:txBody>
      </p:sp>
    </p:spTree>
  </p:cSld>
  <p:clrMapOvr>
    <a:masterClrMapping/>
  </p:clrMapOvr>
</p:sld>
</file>

<file path=ppt/theme/theme1.xml><?xml version="1.0" encoding="utf-8"?>
<a:theme xmlns:a="http://schemas.openxmlformats.org/drawingml/2006/main" name="Praverse Light">
  <a:themeElements>
    <a:clrScheme name="Praverse Light">
      <a:dk1>
        <a:srgbClr val="0F1E36"/>
      </a:dk1>
      <a:lt1>
        <a:srgbClr val="FFFFFF"/>
      </a:lt1>
      <a:dk2>
        <a:srgbClr val="4A5A70"/>
      </a:dk2>
      <a:lt2>
        <a:srgbClr val="F2F6FA"/>
      </a:lt2>
      <a:accent1>
        <a:srgbClr val="0E9F9A"/>
      </a:accent1>
      <a:accent2>
        <a:srgbClr val="2563A8"/>
      </a:accent2>
      <a:accent3>
        <a:srgbClr val="3FD9C0"/>
      </a:accent3>
      <a:accent4>
        <a:srgbClr val="7A889B"/>
      </a:accent4>
      <a:accent5>
        <a:srgbClr val="C07A2C"/>
      </a:accent5>
      <a:accent6>
        <a:srgbClr val="6D5BD0"/>
      </a:accent6>
      <a:hlink>
        <a:srgbClr val="2563A8"/>
      </a:hlink>
      <a:folHlink>
        <a:srgbClr val="6D5BD0"/>
      </a:folHlink>
    </a:clrScheme>
    <a:fontScheme name="Praverse Light">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Praverse Tech Pvt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Praverse Tech — Company Profile</dc:title>
  <dc:subject>PptxGenJS Presentation</dc:subject>
  <dc:creator>Praverse Tech Pvt Ltd</dc:creator>
  <cp:lastModifiedBy>Praverse Tech Pvt Ltd</cp:lastModifiedBy>
  <cp:revision>1</cp:revision>
  <dcterms:created xsi:type="dcterms:W3CDTF">2026-10-13T06:30:52Z</dcterms:created>
  <dcterms:modified xsi:type="dcterms:W3CDTF">2026-10-13T06:30:52Z</dcterms:modified>
</cp:coreProperties>
</file>