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3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61f0977-f1e3-a342-6523-d9c6181d642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3.xml.rels><?xml version="1.0" encoding="UTF-8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F1E36"/>
                </a:solidFill>
                <a:latin typeface="+mn-lt"/>
              </a:defRPr>
            </a:pPr>
            <a:r>
              <a:rPr sz="1300" b="0" i="0" u="none" strike="noStrike">
                <a:solidFill>
                  <a:srgbClr val="0F1E36"/>
                </a:solidFill>
                <a:latin typeface="+mn-lt"/>
              </a:rPr>
              <a:t>India data-centre capacity, GW (actual vs. 2030 forecasts)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Capacity (GW)</c:v>
                </c:pt>
              </c:strCache>
            </c:strRef>
          </c:tx>
          <c:spPr>
            <a:solidFill>
              <a:srgbClr val="9DB2C6"/>
            </a:solidFill>
            <a:effectLst/>
          </c:spPr>
          <c:invertIfNegative val="0"/>
          <c:dLbls>
            <c:numFmt formatCode="0.0&quot; GW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0F1E36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DB2C6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F1E36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FD9C0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FD9C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0E9F9A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2020</c:v>
                  </c:pt>
                  <c:pt idx="1">
                    <c:v>2025</c:v>
                  </c:pt>
                  <c:pt idx="2">
                    <c:v>2030 · Savills</c:v>
                  </c:pt>
                  <c:pt idx="3">
                    <c:v>2030 · Colliers</c:v>
                  </c:pt>
                  <c:pt idx="4">
                    <c:v>2030 · Wood Mackenzie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0.375</c:v>
                </c:pt>
                <c:pt idx="1">
                  <c:v>1.5</c:v>
                </c:pt>
                <c:pt idx="2">
                  <c:v>4</c:v>
                </c:pt>
                <c:pt idx="3">
                  <c:v>4.5</c:v>
                </c:pt>
                <c:pt idx="4">
                  <c:v>12</c:v>
                </c:pt>
              </c:numCache>
            </c:numRef>
          </c:val>
        </c:ser>
        <c:dLbls>
          <c:numFmt formatCode="0.0&quot; GW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0F1E36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CE5EE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A5A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3.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Short introduction deck — designed to be sent ahead of a first meeting.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averse Tech logo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6336792"/>
            <a:ext cx="329184" cy="29260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8680" y="63550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tx2"/>
                </a:solidFill>
              </a:rPr>
              <a:t>PRAVERSE TECH</a:t>
            </a:r>
            <a:endParaRPr lang="en-US" sz="9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2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1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640080" y="2011680"/>
            <a:ext cx="58521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3886200"/>
            <a:ext cx="54864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bstract illustration of fibre-optic light paths converging on a nod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3952" y="0"/>
            <a:ext cx="5715000" cy="6858000"/>
          </a:xfrm>
          <a:prstGeom prst="rect">
            <a:avLst/>
          </a:prstGeom>
        </p:spPr>
      </p:pic>
      <p:pic>
        <p:nvPicPr>
          <p:cNvPr id="3" name="Image 1" descr="Praverse Tech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66928"/>
            <a:ext cx="621792" cy="548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1600" y="65836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F1E36"/>
                </a:solidFill>
              </a:rPr>
              <a:t>PRAVERSE TECH PVT LTD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40080" y="155448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E9F9A"/>
                </a:solidFill>
              </a:rPr>
              <a:t>COMPANY INTRODUCTION</a:t>
            </a:r>
            <a:endParaRPr lang="en-US" sz="12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640080" y="2011680"/>
            <a:ext cx="5852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human-centred intelligence</a:t>
            </a:r>
            <a:endParaRPr lang="en-US" sz="44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640080" y="38862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Enterprise AI for healthcare, pharma and regulated industries — and the high-speed interconnect layer for India's sovereign AI data centres.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40080" y="61722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A5A70"/>
                </a:solidFill>
              </a:rPr>
              <a:t>praversetech.com   ·   inquiry@praversetech.com   ·   +91 93132 47264   ·   Vadodara, Gujarat, India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WHO WE ARE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Indian enterprise AI and infrastructure company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63040"/>
            <a:ext cx="4754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F1E36"/>
                </a:solidFill>
              </a:rPr>
              <a:t>Praverse Tech builds AI systems that hold up in regulated, high-stakes work — and keeps a qualified expert in control of every important decision.</a:t>
            </a:r>
            <a:endParaRPr lang="en-US" sz="1700" dirty="0"/>
          </a:p>
        </p:txBody>
      </p:sp>
      <p:sp>
        <p:nvSpPr>
          <p:cNvPr id="5" name="card"/>
          <p:cNvSpPr/>
          <p:nvPr/>
        </p:nvSpPr>
        <p:spPr>
          <a:xfrm>
            <a:off x="548640" y="2880360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49808" y="30175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9F9A"/>
                </a:solidFill>
              </a:rPr>
              <a:t>2023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6576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Idea began</a:t>
            </a:r>
            <a:endParaRPr lang="en-US" sz="1300" dirty="0"/>
          </a:p>
        </p:txBody>
      </p:sp>
      <p:sp>
        <p:nvSpPr>
          <p:cNvPr id="8" name="card"/>
          <p:cNvSpPr/>
          <p:nvPr/>
        </p:nvSpPr>
        <p:spPr>
          <a:xfrm>
            <a:off x="3017520" y="2880360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18688" y="301752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9F9A"/>
                </a:solidFill>
              </a:rPr>
              <a:t>Vadodara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3218688" y="365760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HQ, Gujarat</a:t>
            </a:r>
            <a:endParaRPr lang="en-US" sz="1300" dirty="0"/>
          </a:p>
        </p:txBody>
      </p:sp>
      <p:sp>
        <p:nvSpPr>
          <p:cNvPr id="11" name="card"/>
          <p:cNvSpPr/>
          <p:nvPr/>
        </p:nvSpPr>
        <p:spPr>
          <a:xfrm>
            <a:off x="548640" y="4343400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49808" y="4480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E9F9A"/>
                </a:solidFill>
              </a:rPr>
              <a:t>India · US · EU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749808" y="51206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Markets served</a:t>
            </a:r>
            <a:endParaRPr lang="en-US" sz="1300" dirty="0"/>
          </a:p>
        </p:txBody>
      </p:sp>
      <p:sp>
        <p:nvSpPr>
          <p:cNvPr id="14" name="card"/>
          <p:cNvSpPr/>
          <p:nvPr/>
        </p:nvSpPr>
        <p:spPr>
          <a:xfrm>
            <a:off x="3017520" y="4343400"/>
            <a:ext cx="2286000" cy="1280160"/>
          </a:xfrm>
          <a:prstGeom prst="roundRect">
            <a:avLst>
              <a:gd name="adj" fmla="val 8571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218688" y="4480560"/>
            <a:ext cx="1965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E9F9A"/>
                </a:solidFill>
              </a:rPr>
              <a:t>MENNIE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3218688" y="512064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Healthcare AI, in development</a:t>
            </a:r>
            <a:endParaRPr lang="en-US" sz="1300" dirty="0"/>
          </a:p>
        </p:txBody>
      </p:sp>
      <p:pic>
        <p:nvPicPr>
          <p:cNvPr id="17" name="Image 0" descr="World map showing Praverse HQ in Vadodara, India, linked to the United States and Europ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23560" y="1828800"/>
            <a:ext cx="6035040" cy="2855195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5623560" y="493776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A70"/>
                </a:solidFill>
              </a:rPr>
              <a:t>Interconnect technology: our USA partner   ·   Pharma advisory: SWATI Spentose (V-Group, est. 1952)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WHAT WE DO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focused business lines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1600200"/>
            <a:ext cx="2567178" cy="3749040"/>
          </a:xfrm>
          <a:prstGeom prst="roundRect">
            <a:avLst>
              <a:gd name="adj" fmla="val 4274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5" name="icon circle"/>
          <p:cNvSpPr/>
          <p:nvPr/>
        </p:nvSpPr>
        <p:spPr>
          <a:xfrm>
            <a:off x="822960" y="1874520"/>
            <a:ext cx="658368" cy="658368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6" name="Image 0" descr="Bot ic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801" y="2019361"/>
            <a:ext cx="368686" cy="36868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697480"/>
            <a:ext cx="21099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E36"/>
                </a:solidFill>
              </a:rPr>
              <a:t>Enterprise AI &amp; Agents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319272"/>
            <a:ext cx="21099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Agents, copilots, RAG search and production ML that live inside real workflows.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4846320"/>
            <a:ext cx="2109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F7B"/>
                </a:solidFill>
              </a:rPr>
              <a:t>Agents · RAG · MLOps</a:t>
            </a:r>
            <a:endParaRPr lang="en-US" sz="1100" dirty="0"/>
          </a:p>
        </p:txBody>
      </p:sp>
      <p:sp>
        <p:nvSpPr>
          <p:cNvPr id="10" name="card"/>
          <p:cNvSpPr/>
          <p:nvPr/>
        </p:nvSpPr>
        <p:spPr>
          <a:xfrm>
            <a:off x="3390138" y="1600200"/>
            <a:ext cx="2567178" cy="3749040"/>
          </a:xfrm>
          <a:prstGeom prst="roundRect">
            <a:avLst>
              <a:gd name="adj" fmla="val 4274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1" name="icon circle"/>
          <p:cNvSpPr/>
          <p:nvPr/>
        </p:nvSpPr>
        <p:spPr>
          <a:xfrm>
            <a:off x="3664458" y="1874520"/>
            <a:ext cx="658368" cy="658368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2" name="Image 1" descr="ShieldCheck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99" y="2019361"/>
            <a:ext cx="368686" cy="36868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664458" y="2697480"/>
            <a:ext cx="21099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E36"/>
                </a:solidFill>
              </a:rPr>
              <a:t>Pharma &amp; Regulatory AI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3664458" y="3319272"/>
            <a:ext cx="21099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FDA 483 responses, CAPA, data integrity and inspection readiness — every output expert-reviewed.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3664458" y="4846320"/>
            <a:ext cx="2109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F7B"/>
                </a:solidFill>
              </a:rPr>
              <a:t>GMP · 21 CFR 211 · ICH</a:t>
            </a:r>
            <a:endParaRPr lang="en-US" sz="1100" dirty="0"/>
          </a:p>
        </p:txBody>
      </p:sp>
      <p:sp>
        <p:nvSpPr>
          <p:cNvPr id="16" name="card"/>
          <p:cNvSpPr/>
          <p:nvPr/>
        </p:nvSpPr>
        <p:spPr>
          <a:xfrm>
            <a:off x="6231636" y="1600200"/>
            <a:ext cx="2567178" cy="3749040"/>
          </a:xfrm>
          <a:prstGeom prst="roundRect">
            <a:avLst>
              <a:gd name="adj" fmla="val 4274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7" name="icon circle"/>
          <p:cNvSpPr/>
          <p:nvPr/>
        </p:nvSpPr>
        <p:spPr>
          <a:xfrm>
            <a:off x="6505956" y="1874520"/>
            <a:ext cx="658368" cy="658368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8" name="Image 2" descr="HeartPulse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797" y="2019361"/>
            <a:ext cx="368686" cy="36868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505956" y="2697480"/>
            <a:ext cx="21099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E36"/>
                </a:solidFill>
              </a:rPr>
              <a:t>Healthcare AI</a:t>
            </a:r>
            <a:endParaRPr lang="en-US" sz="1900" dirty="0"/>
          </a:p>
        </p:txBody>
      </p:sp>
      <p:sp>
        <p:nvSpPr>
          <p:cNvPr id="20" name="Text 15"/>
          <p:cNvSpPr txBox="1"/>
          <p:nvPr/>
        </p:nvSpPr>
        <p:spPr>
          <a:xfrm>
            <a:off x="6505956" y="3319272"/>
            <a:ext cx="21099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MENNIE, our voice-first patient assistant, plus imaging and screening support.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6505956" y="4846320"/>
            <a:ext cx="2109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F7B"/>
                </a:solidFill>
              </a:rPr>
              <a:t>MENNIE · Imaging · Edge AI</a:t>
            </a:r>
            <a:endParaRPr lang="en-US" sz="1100" dirty="0"/>
          </a:p>
        </p:txBody>
      </p:sp>
      <p:sp>
        <p:nvSpPr>
          <p:cNvPr id="22" name="card"/>
          <p:cNvSpPr/>
          <p:nvPr/>
        </p:nvSpPr>
        <p:spPr>
          <a:xfrm>
            <a:off x="9073134" y="1600200"/>
            <a:ext cx="2567178" cy="3749040"/>
          </a:xfrm>
          <a:prstGeom prst="roundRect">
            <a:avLst>
              <a:gd name="adj" fmla="val 4274"/>
            </a:avLst>
          </a:prstGeom>
          <a:solidFill>
            <a:srgbClr val="E3F6F4"/>
          </a:solidFill>
          <a:ln w="12700">
            <a:solidFill>
              <a:srgbClr val="B9E6E1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23" name="icon circle"/>
          <p:cNvSpPr/>
          <p:nvPr/>
        </p:nvSpPr>
        <p:spPr>
          <a:xfrm>
            <a:off x="9347454" y="1874520"/>
            <a:ext cx="658368" cy="65836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3" descr="Cable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2295" y="2019361"/>
            <a:ext cx="368686" cy="36868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347454" y="2697480"/>
            <a:ext cx="210997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E36"/>
                </a:solidFill>
              </a:rPr>
              <a:t>Photonics &amp; AI Data Centres</a:t>
            </a:r>
            <a:endParaRPr lang="en-US" sz="1900" dirty="0"/>
          </a:p>
        </p:txBody>
      </p:sp>
      <p:sp>
        <p:nvSpPr>
          <p:cNvPr id="26" name="Text 20"/>
          <p:cNvSpPr txBox="1"/>
          <p:nvPr/>
        </p:nvSpPr>
        <p:spPr>
          <a:xfrm>
            <a:off x="9347454" y="3319272"/>
            <a:ext cx="210997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High-speed copper and optical interconnect for India's sovereign AI data centres, with our USA technology partner.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9347454" y="4846320"/>
            <a:ext cx="21099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0B7F7B"/>
                </a:solidFill>
              </a:rPr>
              <a:t>800G · 1.6T · India partner</a:t>
            </a:r>
            <a:endParaRPr lang="en-US" sz="1100" dirty="0"/>
          </a:p>
        </p:txBody>
      </p:sp>
      <p:sp>
        <p:nvSpPr>
          <p:cNvPr id="28" name="chip"/>
          <p:cNvSpPr/>
          <p:nvPr/>
        </p:nvSpPr>
        <p:spPr>
          <a:xfrm>
            <a:off x="10771632" y="1929384"/>
            <a:ext cx="594360" cy="274320"/>
          </a:xfrm>
          <a:prstGeom prst="roundRect">
            <a:avLst>
              <a:gd name="adj" fmla="val 56667"/>
            </a:avLst>
          </a:prstGeom>
          <a:solidFill>
            <a:srgbClr val="0E9F9A"/>
          </a:solidFill>
          <a:ln w="12700">
            <a:solidFill>
              <a:srgbClr val="0E9F9A"/>
            </a:solidFill>
            <a:prstDash val="solid"/>
          </a:ln>
        </p:spPr>
      </p:sp>
      <p:sp>
        <p:nvSpPr>
          <p:cNvPr id="29" name="Text 23"/>
          <p:cNvSpPr txBox="1"/>
          <p:nvPr/>
        </p:nvSpPr>
        <p:spPr>
          <a:xfrm>
            <a:off x="10771632" y="1929384"/>
            <a:ext cx="594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NEW</a:t>
            </a:r>
            <a:endParaRPr lang="en-US" sz="1000" dirty="0"/>
          </a:p>
        </p:txBody>
      </p:sp>
      <p:sp>
        <p:nvSpPr>
          <p:cNvPr id="30" name="card"/>
          <p:cNvSpPr/>
          <p:nvPr/>
        </p:nvSpPr>
        <p:spPr>
          <a:xfrm>
            <a:off x="548640" y="5596128"/>
            <a:ext cx="11091672" cy="502920"/>
          </a:xfrm>
          <a:prstGeom prst="roundRect">
            <a:avLst>
              <a:gd name="adj" fmla="val 21818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31" name="Text 25"/>
          <p:cNvSpPr txBox="1"/>
          <p:nvPr/>
        </p:nvSpPr>
        <p:spPr>
          <a:xfrm>
            <a:off x="777240" y="5596128"/>
            <a:ext cx="10698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7F7B"/>
                </a:solidFill>
              </a:rPr>
              <a:t>One rule across all four: </a:t>
            </a:r>
            <a:pPr indent="0" marL="0">
              <a:buNone/>
            </a:pPr>
            <a:r>
              <a:rPr lang="en-US" sz="1400" dirty="0">
                <a:solidFill>
                  <a:srgbClr val="0F1E36"/>
                </a:solidFill>
              </a:rPr>
              <a:t>the system drafts, analyses and flags — qualified people decide.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PHARMA &amp; HEALTHCARE AI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Deployed where a wrong answer has consequences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1554480"/>
            <a:ext cx="5486400" cy="4343400"/>
          </a:xfrm>
          <a:prstGeom prst="roundRect">
            <a:avLst>
              <a:gd name="adj" fmla="val 2526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5" name="icon circle"/>
          <p:cNvSpPr/>
          <p:nvPr/>
        </p:nvSpPr>
        <p:spPr>
          <a:xfrm>
            <a:off x="804672" y="1783080"/>
            <a:ext cx="548640" cy="54864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6" name="Image 0" descr="ShieldCheck ic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373" y="190378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78308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F1E36"/>
                </a:solidFill>
              </a:rPr>
              <a:t>Pharma AI suite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804672" y="25146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Eight quality-system modules, each evidence-linked and approved by QA before use:</a:t>
            </a:r>
            <a:endParaRPr lang="en-US" sz="1400" dirty="0"/>
          </a:p>
        </p:txBody>
      </p:sp>
      <p:sp>
        <p:nvSpPr>
          <p:cNvPr id="9" name="chip"/>
          <p:cNvSpPr/>
          <p:nvPr/>
        </p:nvSpPr>
        <p:spPr>
          <a:xfrm>
            <a:off x="804672" y="320040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04672" y="320040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FDA 483 response assist</a:t>
            </a:r>
            <a:endParaRPr lang="en-US" sz="1200" dirty="0"/>
          </a:p>
        </p:txBody>
      </p:sp>
      <p:sp>
        <p:nvSpPr>
          <p:cNvPr id="11" name="chip"/>
          <p:cNvSpPr/>
          <p:nvPr/>
        </p:nvSpPr>
        <p:spPr>
          <a:xfrm>
            <a:off x="3346704" y="320040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346704" y="320040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OOS / OOT analysis</a:t>
            </a:r>
            <a:endParaRPr lang="en-US" sz="1200" dirty="0"/>
          </a:p>
        </p:txBody>
      </p:sp>
      <p:sp>
        <p:nvSpPr>
          <p:cNvPr id="13" name="chip"/>
          <p:cNvSpPr/>
          <p:nvPr/>
        </p:nvSpPr>
        <p:spPr>
          <a:xfrm>
            <a:off x="804672" y="370332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804672" y="370332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Data integrity (ALCOA+)</a:t>
            </a:r>
            <a:endParaRPr lang="en-US" sz="1200" dirty="0"/>
          </a:p>
        </p:txBody>
      </p:sp>
      <p:sp>
        <p:nvSpPr>
          <p:cNvPr id="15" name="chip"/>
          <p:cNvSpPr/>
          <p:nvPr/>
        </p:nvSpPr>
        <p:spPr>
          <a:xfrm>
            <a:off x="3346704" y="370332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346704" y="370332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Documentation intelligence</a:t>
            </a:r>
            <a:endParaRPr lang="en-US" sz="1200" dirty="0"/>
          </a:p>
        </p:txBody>
      </p:sp>
      <p:sp>
        <p:nvSpPr>
          <p:cNvPr id="17" name="chip"/>
          <p:cNvSpPr/>
          <p:nvPr/>
        </p:nvSpPr>
        <p:spPr>
          <a:xfrm>
            <a:off x="804672" y="420624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04672" y="420624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CAPA reasoning</a:t>
            </a:r>
            <a:endParaRPr lang="en-US" sz="1200" dirty="0"/>
          </a:p>
        </p:txBody>
      </p:sp>
      <p:sp>
        <p:nvSpPr>
          <p:cNvPr id="19" name="chip"/>
          <p:cNvSpPr/>
          <p:nvPr/>
        </p:nvSpPr>
        <p:spPr>
          <a:xfrm>
            <a:off x="3346704" y="420624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346704" y="420624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Quality risk management</a:t>
            </a:r>
            <a:endParaRPr lang="en-US" sz="1200" dirty="0"/>
          </a:p>
        </p:txBody>
      </p:sp>
      <p:sp>
        <p:nvSpPr>
          <p:cNvPr id="21" name="chip"/>
          <p:cNvSpPr/>
          <p:nvPr/>
        </p:nvSpPr>
        <p:spPr>
          <a:xfrm>
            <a:off x="804672" y="470916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04672" y="470916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Human error investigation</a:t>
            </a:r>
            <a:endParaRPr lang="en-US" sz="1200" dirty="0"/>
          </a:p>
        </p:txBody>
      </p:sp>
      <p:sp>
        <p:nvSpPr>
          <p:cNvPr id="23" name="chip"/>
          <p:cNvSpPr/>
          <p:nvPr/>
        </p:nvSpPr>
        <p:spPr>
          <a:xfrm>
            <a:off x="3346704" y="4709160"/>
            <a:ext cx="2395728" cy="384048"/>
          </a:xfrm>
          <a:prstGeom prst="roundRect">
            <a:avLst>
              <a:gd name="adj" fmla="val 40476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3346704" y="4709160"/>
            <a:ext cx="239572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Inspection readiness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804672" y="53492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B7F7B"/>
                </a:solidFill>
              </a:rPr>
              <a:t>Designed around USFDA 21 CFR 211 · ICH Q9 · ICH Q10</a:t>
            </a:r>
            <a:endParaRPr lang="en-US" sz="1200" dirty="0"/>
          </a:p>
        </p:txBody>
      </p:sp>
      <p:sp>
        <p:nvSpPr>
          <p:cNvPr id="26" name="card"/>
          <p:cNvSpPr/>
          <p:nvPr/>
        </p:nvSpPr>
        <p:spPr>
          <a:xfrm>
            <a:off x="6336792" y="1554480"/>
            <a:ext cx="5303520" cy="4343400"/>
          </a:xfrm>
          <a:prstGeom prst="roundRect">
            <a:avLst>
              <a:gd name="adj" fmla="val 2526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pic>
        <p:nvPicPr>
          <p:cNvPr id="27" name="Image 1" descr="Illustration of the MENNIE voice-first kios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691640"/>
            <a:ext cx="2240280" cy="2461800"/>
          </a:xfrm>
          <a:prstGeom prst="rect">
            <a:avLst/>
          </a:prstGeom>
        </p:spPr>
      </p:pic>
      <p:sp>
        <p:nvSpPr>
          <p:cNvPr id="28" name="Text 24"/>
          <p:cNvSpPr txBox="1"/>
          <p:nvPr/>
        </p:nvSpPr>
        <p:spPr>
          <a:xfrm>
            <a:off x="8778240" y="18288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E36"/>
                </a:solidFill>
              </a:rPr>
              <a:t>MENNIE</a:t>
            </a:r>
            <a:endParaRPr lang="en-US" sz="2000" dirty="0"/>
          </a:p>
        </p:txBody>
      </p:sp>
      <p:sp>
        <p:nvSpPr>
          <p:cNvPr id="29" name="Text 25"/>
          <p:cNvSpPr txBox="1"/>
          <p:nvPr/>
        </p:nvSpPr>
        <p:spPr>
          <a:xfrm>
            <a:off x="8778240" y="2286000"/>
            <a:ext cx="2697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Voice-first patient assistant: intake, doctor matching, reminders and clinician-ready summaries.</a:t>
            </a:r>
            <a:endParaRPr lang="en-US" sz="1300" dirty="0"/>
          </a:p>
        </p:txBody>
      </p:sp>
      <p:sp>
        <p:nvSpPr>
          <p:cNvPr id="30" name="Text 26"/>
          <p:cNvSpPr txBox="1"/>
          <p:nvPr/>
        </p:nvSpPr>
        <p:spPr>
          <a:xfrm>
            <a:off x="6583680" y="434340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1E36"/>
                </a:solidFill>
              </a:rPr>
              <a:t>Track record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Edge eye screening (2023) · Retinal imaging for diabetic macular edema (2023) · Ultrasound screening pipeline (2024)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ENTERPRISE AI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Agents that do the work — your experts decide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98448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A5A70"/>
                </a:solidFill>
              </a:rPr>
              <a:t>Agents, copilots, RAG search and production ML, built around one rule: the system drafts, your team decides.</a:t>
            </a:r>
            <a:endParaRPr lang="en-US" sz="1600" dirty="0"/>
          </a:p>
        </p:txBody>
      </p:sp>
      <p:sp>
        <p:nvSpPr>
          <p:cNvPr id="5" name="card"/>
          <p:cNvSpPr/>
          <p:nvPr/>
        </p:nvSpPr>
        <p:spPr>
          <a:xfrm>
            <a:off x="548640" y="1965960"/>
            <a:ext cx="239572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6" name="icon circle"/>
          <p:cNvSpPr/>
          <p:nvPr/>
        </p:nvSpPr>
        <p:spPr>
          <a:xfrm>
            <a:off x="731520" y="2167128"/>
            <a:ext cx="457200" cy="45720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7" name="Image 0" descr="Database ic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2267712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298448" y="214884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Your data &amp; documents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2743200"/>
            <a:ext cx="207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A70"/>
                </a:solidFill>
              </a:rPr>
              <a:t>SOPs, records, tickets, drives, databases</a:t>
            </a:r>
            <a:endParaRPr lang="en-US" sz="1200" dirty="0"/>
          </a:p>
        </p:txBody>
      </p:sp>
      <p:sp>
        <p:nvSpPr>
          <p:cNvPr id="10" name="connector"/>
          <p:cNvSpPr/>
          <p:nvPr/>
        </p:nvSpPr>
        <p:spPr>
          <a:xfrm>
            <a:off x="3017520" y="2679192"/>
            <a:ext cx="356616" cy="914"/>
          </a:xfrm>
          <a:prstGeom prst="line">
            <a:avLst/>
          </a:prstGeom>
          <a:noFill/>
          <a:ln w="25400">
            <a:solidFill>
              <a:srgbClr val="0E9F9A"/>
            </a:solidFill>
            <a:prstDash val="solid"/>
            <a:tailEnd type="triangle"/>
          </a:ln>
        </p:spPr>
      </p:sp>
      <p:sp>
        <p:nvSpPr>
          <p:cNvPr id="11" name="card"/>
          <p:cNvSpPr/>
          <p:nvPr/>
        </p:nvSpPr>
        <p:spPr>
          <a:xfrm>
            <a:off x="3447288" y="1965960"/>
            <a:ext cx="239572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2" name="icon circle"/>
          <p:cNvSpPr/>
          <p:nvPr/>
        </p:nvSpPr>
        <p:spPr>
          <a:xfrm>
            <a:off x="3630168" y="2167128"/>
            <a:ext cx="457200" cy="45720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3" name="Image 1" descr="BrainCircuit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2267712"/>
            <a:ext cx="256032" cy="256032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197096" y="214884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Praverse agent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3630168" y="2743200"/>
            <a:ext cx="207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A70"/>
                </a:solidFill>
              </a:rPr>
              <a:t>Retrieves, reasons across tools and drafts</a:t>
            </a:r>
            <a:endParaRPr lang="en-US" sz="1200" dirty="0"/>
          </a:p>
        </p:txBody>
      </p:sp>
      <p:sp>
        <p:nvSpPr>
          <p:cNvPr id="16" name="connector"/>
          <p:cNvSpPr/>
          <p:nvPr/>
        </p:nvSpPr>
        <p:spPr>
          <a:xfrm>
            <a:off x="5916168" y="2679192"/>
            <a:ext cx="356616" cy="914"/>
          </a:xfrm>
          <a:prstGeom prst="line">
            <a:avLst/>
          </a:prstGeom>
          <a:noFill/>
          <a:ln w="25400">
            <a:solidFill>
              <a:srgbClr val="0E9F9A"/>
            </a:solidFill>
            <a:prstDash val="solid"/>
            <a:tailEnd type="triangle"/>
          </a:ln>
        </p:spPr>
      </p:sp>
      <p:sp>
        <p:nvSpPr>
          <p:cNvPr id="17" name="card"/>
          <p:cNvSpPr/>
          <p:nvPr/>
        </p:nvSpPr>
        <p:spPr>
          <a:xfrm>
            <a:off x="6345936" y="1965960"/>
            <a:ext cx="2395728" cy="1417320"/>
          </a:xfrm>
          <a:prstGeom prst="roundRect">
            <a:avLst>
              <a:gd name="adj" fmla="val 7742"/>
            </a:avLst>
          </a:prstGeom>
          <a:solidFill>
            <a:srgbClr val="E3F6F4"/>
          </a:solidFill>
          <a:ln w="12700">
            <a:solidFill>
              <a:srgbClr val="B9E6E1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8" name="icon circle"/>
          <p:cNvSpPr/>
          <p:nvPr/>
        </p:nvSpPr>
        <p:spPr>
          <a:xfrm>
            <a:off x="6528816" y="2167128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9" name="Image 2" descr="UserCheck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267712"/>
            <a:ext cx="256032" cy="25603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7095744" y="214884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Expert review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6528816" y="2743200"/>
            <a:ext cx="207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A70"/>
                </a:solidFill>
              </a:rPr>
              <a:t>Your team checks, edits and approves</a:t>
            </a:r>
            <a:endParaRPr lang="en-US" sz="1200" dirty="0"/>
          </a:p>
        </p:txBody>
      </p:sp>
      <p:sp>
        <p:nvSpPr>
          <p:cNvPr id="22" name="connector"/>
          <p:cNvSpPr/>
          <p:nvPr/>
        </p:nvSpPr>
        <p:spPr>
          <a:xfrm>
            <a:off x="8814816" y="2679192"/>
            <a:ext cx="356616" cy="914"/>
          </a:xfrm>
          <a:prstGeom prst="line">
            <a:avLst/>
          </a:prstGeom>
          <a:noFill/>
          <a:ln w="25400">
            <a:solidFill>
              <a:srgbClr val="0E9F9A"/>
            </a:solidFill>
            <a:prstDash val="solid"/>
            <a:tailEnd type="triangle"/>
          </a:ln>
        </p:spPr>
      </p:sp>
      <p:sp>
        <p:nvSpPr>
          <p:cNvPr id="23" name="card"/>
          <p:cNvSpPr/>
          <p:nvPr/>
        </p:nvSpPr>
        <p:spPr>
          <a:xfrm>
            <a:off x="9244584" y="1965960"/>
            <a:ext cx="2395728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24" name="icon circle"/>
          <p:cNvSpPr/>
          <p:nvPr/>
        </p:nvSpPr>
        <p:spPr>
          <a:xfrm>
            <a:off x="9427464" y="2167128"/>
            <a:ext cx="457200" cy="45720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25" name="Image 3" descr="FileCheck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8048" y="2267712"/>
            <a:ext cx="256032" cy="256032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9994392" y="2148840"/>
            <a:ext cx="15270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Action &amp; audit trail</a:t>
            </a:r>
            <a:endParaRPr lang="en-US" sz="1500" dirty="0"/>
          </a:p>
        </p:txBody>
      </p:sp>
      <p:sp>
        <p:nvSpPr>
          <p:cNvPr id="27" name="Text 21"/>
          <p:cNvSpPr txBox="1"/>
          <p:nvPr/>
        </p:nvSpPr>
        <p:spPr>
          <a:xfrm>
            <a:off x="9427464" y="2743200"/>
            <a:ext cx="20756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A5A70"/>
                </a:solidFill>
              </a:rPr>
              <a:t>Report, decision or update — fully logged</a:t>
            </a:r>
            <a:endParaRPr lang="en-US" sz="1200" dirty="0"/>
          </a:p>
        </p:txBody>
      </p:sp>
      <p:sp>
        <p:nvSpPr>
          <p:cNvPr id="28" name="card"/>
          <p:cNvSpPr/>
          <p:nvPr/>
        </p:nvSpPr>
        <p:spPr>
          <a:xfrm>
            <a:off x="548640" y="3794760"/>
            <a:ext cx="2567178" cy="2011680"/>
          </a:xfrm>
          <a:prstGeom prst="roundRect">
            <a:avLst>
              <a:gd name="adj" fmla="val 5455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29" name="icon circle"/>
          <p:cNvSpPr/>
          <p:nvPr/>
        </p:nvSpPr>
        <p:spPr>
          <a:xfrm>
            <a:off x="777240" y="400507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0" name="Image 4" descr="FileSearch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882" y="4115714"/>
            <a:ext cx="281635" cy="281635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777240" y="4645152"/>
            <a:ext cx="2155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E36"/>
                </a:solidFill>
              </a:rPr>
              <a:t>Document intelligence</a:t>
            </a:r>
            <a:endParaRPr lang="en-US" sz="1600" dirty="0"/>
          </a:p>
        </p:txBody>
      </p:sp>
      <p:sp>
        <p:nvSpPr>
          <p:cNvPr id="32" name="Text 25"/>
          <p:cNvSpPr txBox="1"/>
          <p:nvPr/>
        </p:nvSpPr>
        <p:spPr>
          <a:xfrm>
            <a:off x="777240" y="5029200"/>
            <a:ext cx="2155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Sourced answers from thousands of pages</a:t>
            </a:r>
            <a:endParaRPr lang="en-US" sz="1400" dirty="0"/>
          </a:p>
        </p:txBody>
      </p:sp>
      <p:sp>
        <p:nvSpPr>
          <p:cNvPr id="33" name="card"/>
          <p:cNvSpPr/>
          <p:nvPr/>
        </p:nvSpPr>
        <p:spPr>
          <a:xfrm>
            <a:off x="3390138" y="3794760"/>
            <a:ext cx="2567178" cy="2011680"/>
          </a:xfrm>
          <a:prstGeom prst="roundRect">
            <a:avLst>
              <a:gd name="adj" fmla="val 5455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34" name="icon circle"/>
          <p:cNvSpPr/>
          <p:nvPr/>
        </p:nvSpPr>
        <p:spPr>
          <a:xfrm>
            <a:off x="3618738" y="400507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5" name="Image 5" descr="ChartLine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9380" y="4115714"/>
            <a:ext cx="281635" cy="281635"/>
          </a:xfrm>
          <a:prstGeom prst="rect">
            <a:avLst/>
          </a:prstGeom>
        </p:spPr>
      </p:pic>
      <p:sp>
        <p:nvSpPr>
          <p:cNvPr id="36" name="Text 28"/>
          <p:cNvSpPr txBox="1"/>
          <p:nvPr/>
        </p:nvSpPr>
        <p:spPr>
          <a:xfrm>
            <a:off x="3618738" y="4645152"/>
            <a:ext cx="2155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E36"/>
                </a:solidFill>
              </a:rPr>
              <a:t>Decision intelligence</a:t>
            </a:r>
            <a:endParaRPr lang="en-US" sz="1600" dirty="0"/>
          </a:p>
        </p:txBody>
      </p:sp>
      <p:sp>
        <p:nvSpPr>
          <p:cNvPr id="37" name="Text 29"/>
          <p:cNvSpPr txBox="1"/>
          <p:nvPr/>
        </p:nvSpPr>
        <p:spPr>
          <a:xfrm>
            <a:off x="3618738" y="5029200"/>
            <a:ext cx="2155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Explainable dashboards and forecasts</a:t>
            </a:r>
            <a:endParaRPr lang="en-US" sz="1400" dirty="0"/>
          </a:p>
        </p:txBody>
      </p:sp>
      <p:sp>
        <p:nvSpPr>
          <p:cNvPr id="38" name="card"/>
          <p:cNvSpPr/>
          <p:nvPr/>
        </p:nvSpPr>
        <p:spPr>
          <a:xfrm>
            <a:off x="6231636" y="3794760"/>
            <a:ext cx="2567178" cy="2011680"/>
          </a:xfrm>
          <a:prstGeom prst="roundRect">
            <a:avLst>
              <a:gd name="adj" fmla="val 5455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39" name="icon circle"/>
          <p:cNvSpPr/>
          <p:nvPr/>
        </p:nvSpPr>
        <p:spPr>
          <a:xfrm>
            <a:off x="6460236" y="400507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0" name="Image 6" descr="ScanEye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0878" y="4115714"/>
            <a:ext cx="281635" cy="281635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6460236" y="4645152"/>
            <a:ext cx="2155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E36"/>
                </a:solidFill>
              </a:rPr>
              <a:t>Vision &amp; imaging</a:t>
            </a:r>
            <a:endParaRPr lang="en-US" sz="1600" dirty="0"/>
          </a:p>
        </p:txBody>
      </p:sp>
      <p:sp>
        <p:nvSpPr>
          <p:cNvPr id="42" name="Text 33"/>
          <p:cNvSpPr txBox="1"/>
          <p:nvPr/>
        </p:nvSpPr>
        <p:spPr>
          <a:xfrm>
            <a:off x="6460236" y="5029200"/>
            <a:ext cx="2155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Inspection, imaging, multimodal</a:t>
            </a:r>
            <a:endParaRPr lang="en-US" sz="1400" dirty="0"/>
          </a:p>
        </p:txBody>
      </p:sp>
      <p:sp>
        <p:nvSpPr>
          <p:cNvPr id="43" name="card"/>
          <p:cNvSpPr/>
          <p:nvPr/>
        </p:nvSpPr>
        <p:spPr>
          <a:xfrm>
            <a:off x="9073134" y="3794760"/>
            <a:ext cx="2567178" cy="2011680"/>
          </a:xfrm>
          <a:prstGeom prst="roundRect">
            <a:avLst>
              <a:gd name="adj" fmla="val 5455"/>
            </a:avLst>
          </a:prstGeom>
          <a:solidFill>
            <a:srgbClr val="F2F6FA"/>
          </a:solidFill>
          <a:ln w="12700">
            <a:solidFill>
              <a:srgbClr val="F2F6FA"/>
            </a:solidFill>
            <a:prstDash val="solid"/>
          </a:ln>
        </p:spPr>
      </p:sp>
      <p:sp>
        <p:nvSpPr>
          <p:cNvPr id="44" name="icon circle"/>
          <p:cNvSpPr/>
          <p:nvPr/>
        </p:nvSpPr>
        <p:spPr>
          <a:xfrm>
            <a:off x="9301734" y="4005072"/>
            <a:ext cx="502920" cy="50292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5" name="Image 7" descr="Lock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376" y="4115714"/>
            <a:ext cx="281635" cy="281635"/>
          </a:xfrm>
          <a:prstGeom prst="rect">
            <a:avLst/>
          </a:prstGeom>
        </p:spPr>
      </p:pic>
      <p:sp>
        <p:nvSpPr>
          <p:cNvPr id="46" name="Text 36"/>
          <p:cNvSpPr txBox="1"/>
          <p:nvPr/>
        </p:nvSpPr>
        <p:spPr>
          <a:xfrm>
            <a:off x="9301734" y="4645152"/>
            <a:ext cx="215569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1E36"/>
                </a:solidFill>
              </a:rPr>
              <a:t>Federated &amp; edge AI</a:t>
            </a:r>
            <a:endParaRPr lang="en-US" sz="1600" dirty="0"/>
          </a:p>
        </p:txBody>
      </p:sp>
      <p:sp>
        <p:nvSpPr>
          <p:cNvPr id="47" name="Text 37"/>
          <p:cNvSpPr txBox="1"/>
          <p:nvPr/>
        </p:nvSpPr>
        <p:spPr>
          <a:xfrm>
            <a:off x="9301734" y="5029200"/>
            <a:ext cx="215569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A5A70"/>
                </a:solidFill>
              </a:rPr>
              <a:t>Data stays where it belongs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NEW · PHOTONICS &amp; AI DATA CENTRES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Connectivity for India's sovereign AI data centres</a:t>
            </a:r>
            <a:endParaRPr lang="en-US" sz="3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463040"/>
          <a:ext cx="6035040" cy="4023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"/>
          <p:cNvSpPr/>
          <p:nvPr/>
        </p:nvSpPr>
        <p:spPr>
          <a:xfrm>
            <a:off x="6858000" y="1600200"/>
            <a:ext cx="478231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6" name="icon circle"/>
          <p:cNvSpPr/>
          <p:nvPr/>
        </p:nvSpPr>
        <p:spPr>
          <a:xfrm>
            <a:off x="7059168" y="1874520"/>
            <a:ext cx="548640" cy="54864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7" name="Image 0" descr="Handshake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9869" y="1995221"/>
            <a:ext cx="307238" cy="30723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772400" y="173736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India partner for AI-cluster interconnect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7772400" y="21488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Copper and optical interconnect for AI clusters, 100G to 1.6T.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6858000" y="2898648"/>
            <a:ext cx="478231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1" name="icon circle"/>
          <p:cNvSpPr/>
          <p:nvPr/>
        </p:nvSpPr>
        <p:spPr>
          <a:xfrm>
            <a:off x="7059168" y="3172968"/>
            <a:ext cx="548640" cy="54864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2" name="Image 1" descr="Waypoints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869" y="3293669"/>
            <a:ext cx="307238" cy="30723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772400" y="3035808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Indian engineering &amp; support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7772400" y="3447288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Architecture, design-in, integration and qualification for Indian projects.</a:t>
            </a:r>
            <a:endParaRPr lang="en-US" sz="1300" dirty="0"/>
          </a:p>
        </p:txBody>
      </p:sp>
      <p:sp>
        <p:nvSpPr>
          <p:cNvPr id="15" name="card"/>
          <p:cNvSpPr/>
          <p:nvPr/>
        </p:nvSpPr>
        <p:spPr>
          <a:xfrm>
            <a:off x="6858000" y="4197096"/>
            <a:ext cx="478231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6" name="icon circle"/>
          <p:cNvSpPr/>
          <p:nvPr/>
        </p:nvSpPr>
        <p:spPr>
          <a:xfrm>
            <a:off x="7059168" y="4471416"/>
            <a:ext cx="548640" cy="54864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7" name="Image 2" descr="Factory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869" y="4592117"/>
            <a:ext cx="307238" cy="30723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772400" y="4334256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E36"/>
                </a:solidFill>
              </a:rPr>
              <a:t>Roadmap to localisation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7772400" y="4745736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A70"/>
                </a:solidFill>
              </a:rPr>
              <a:t>Local testing first; assembly in India as volumes justify it.</a:t>
            </a:r>
            <a:endParaRPr lang="en-US" sz="1300" dirty="0"/>
          </a:p>
        </p:txBody>
      </p:sp>
      <p:sp>
        <p:nvSpPr>
          <p:cNvPr id="20" name="Text 14"/>
          <p:cNvSpPr txBox="1"/>
          <p:nvPr/>
        </p:nvSpPr>
        <p:spPr>
          <a:xfrm>
            <a:off x="548640" y="598932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7A889B"/>
                </a:solidFill>
              </a:rPr>
              <a:t>Sources: MeitY (actuals, Mar 2026); Savills India (Jul 2025); Colliers (May 2025); Wood Mackenzie via IANS (Jul 2026). Forecasts vary widely.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body" hasCustomPrompt="1"/>
          </p:nvPr>
        </p:nvSpPr>
        <p:spPr>
          <a:xfrm>
            <a:off x="548640" y="3291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LEADERSHIP &amp; ADVISORS</a:t>
            </a:r>
            <a:endParaRPr lang="en-US" sz="1100" dirty="0"/>
          </a:p>
        </p:txBody>
      </p:sp>
      <p:sp>
        <p:nvSpPr>
          <p:cNvPr id="3" name="Text 1"/>
          <p:cNvSpPr/>
          <p:nvPr>
            <p:ph idx="103" type="title" hasCustomPrompt="1"/>
          </p:nvPr>
        </p:nvSpPr>
        <p:spPr>
          <a:xfrm>
            <a:off x="548640" y="603504"/>
            <a:ext cx="11064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engineering, backed by deep pharma expertise</a:t>
            </a:r>
            <a:endParaRPr lang="en-US" sz="3200" dirty="0"/>
          </a:p>
        </p:txBody>
      </p:sp>
      <p:sp>
        <p:nvSpPr>
          <p:cNvPr id="4" name="card"/>
          <p:cNvSpPr/>
          <p:nvPr/>
        </p:nvSpPr>
        <p:spPr>
          <a:xfrm>
            <a:off x="548640" y="1508760"/>
            <a:ext cx="3514344" cy="4572000"/>
          </a:xfrm>
          <a:prstGeom prst="roundRect">
            <a:avLst>
              <a:gd name="adj" fmla="val 312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5" name="photo ring"/>
          <p:cNvSpPr/>
          <p:nvPr/>
        </p:nvSpPr>
        <p:spPr>
          <a:xfrm>
            <a:off x="1665732" y="1664208"/>
            <a:ext cx="1280160" cy="128016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6" name="Image 0" descr="Portrait of Pratham Shrivastav"/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711452" y="1709928"/>
            <a:ext cx="1188720" cy="118872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3026664"/>
            <a:ext cx="3148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E36"/>
                </a:solidFill>
              </a:rPr>
              <a:t>Pratham Shrivastav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410712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Founder &amp; CEO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Praverse Tech Pvt Ltd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4023360"/>
            <a:ext cx="310286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Began Praverse in 2023 as a research question; incorporated it in 2026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Peer-reviewed work in imaging, edge AI and simulation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Leads the full stack: pharma AI, MENNIE and photonics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337304" y="1508760"/>
            <a:ext cx="3514344" cy="4572000"/>
          </a:xfrm>
          <a:prstGeom prst="roundRect">
            <a:avLst>
              <a:gd name="adj" fmla="val 312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1" name="photo ring"/>
          <p:cNvSpPr/>
          <p:nvPr/>
        </p:nvSpPr>
        <p:spPr>
          <a:xfrm>
            <a:off x="5454396" y="1664208"/>
            <a:ext cx="1280160" cy="128016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2" name="Image 1" descr="Portrait of Vishal Jajodia"/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500116" y="1709928"/>
            <a:ext cx="1188720" cy="1188720"/>
          </a:xfrm>
          <a:prstGeom prst="ellipse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20184" y="3026664"/>
            <a:ext cx="3148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E36"/>
                </a:solidFill>
              </a:rPr>
              <a:t>Vishal Jajodia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4520184" y="3410712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Strategic Advisor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MD, SWATI Spentose</a:t>
            </a:r>
            <a:endParaRPr lang="en-US" sz="1200" dirty="0"/>
          </a:p>
        </p:txBody>
      </p:sp>
      <p:sp>
        <p:nvSpPr>
          <p:cNvPr id="15" name="Text 11"/>
          <p:cNvSpPr txBox="1"/>
          <p:nvPr/>
        </p:nvSpPr>
        <p:spPr>
          <a:xfrm>
            <a:off x="4565904" y="4023360"/>
            <a:ext cx="310286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30+ years in specialty pharma, from formulation to global regulatory strategy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Guides our sovereign AI data centre and photonics direction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IDMA-APTAR Innovation of the Year 2022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8125968" y="1508760"/>
            <a:ext cx="3514344" cy="4572000"/>
          </a:xfrm>
          <a:prstGeom prst="roundRect">
            <a:avLst>
              <a:gd name="adj" fmla="val 3122"/>
            </a:avLst>
          </a:prstGeom>
          <a:solidFill>
            <a:srgbClr val="FFFFFF"/>
          </a:solidFill>
          <a:ln w="12700">
            <a:solidFill>
              <a:srgbClr val="DCE5EE"/>
            </a:solidFill>
            <a:prstDash val="solid"/>
          </a:ln>
          <a:effectLst>
            <a:outerShdw sx="100000" sy="100000" kx="0" ky="0" algn="bl" rotWithShape="0" blurRad="127000" dist="38100" dir="5400000">
              <a:srgbClr val="0F1E36">
                <a:alpha val="8000"/>
              </a:srgbClr>
            </a:outerShdw>
          </a:effectLst>
        </p:spPr>
      </p:sp>
      <p:sp>
        <p:nvSpPr>
          <p:cNvPr id="17" name="photo ring"/>
          <p:cNvSpPr/>
          <p:nvPr/>
        </p:nvSpPr>
        <p:spPr>
          <a:xfrm>
            <a:off x="9243060" y="1664208"/>
            <a:ext cx="1280160" cy="1280160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8" name="Image 2" descr="Portrait of Ashwani Shrivastav"/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288780" y="1709928"/>
            <a:ext cx="1188720" cy="1188720"/>
          </a:xfrm>
          <a:prstGeom prst="ellipse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308848" y="3026664"/>
            <a:ext cx="3148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E36"/>
                </a:solidFill>
              </a:rPr>
              <a:t>Ashwani Shrivastav</a:t>
            </a:r>
            <a:endParaRPr lang="en-US" sz="2000" dirty="0"/>
          </a:p>
        </p:txBody>
      </p:sp>
      <p:sp>
        <p:nvSpPr>
          <p:cNvPr id="20" name="Text 15"/>
          <p:cNvSpPr txBox="1"/>
          <p:nvPr/>
        </p:nvSpPr>
        <p:spPr>
          <a:xfrm>
            <a:off x="8308848" y="3410712"/>
            <a:ext cx="314858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Managing Director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E9F9A"/>
                </a:solidFill>
              </a:rPr>
              <a:t>Nexgen Pharma Solutions Pvt Ltd</a:t>
            </a:r>
            <a:endParaRPr lang="en-US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8354568" y="4023360"/>
            <a:ext cx="3102864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Pharma quality expert: QMS, QA, QC and DMF filings in eCTD format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Inspection support: USFDA, EU-GMP, WHO-GMP, EDQM, ANVISA, MFDS (Korea)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A5A70"/>
                </a:solidFill>
              </a:rPr>
              <a:t>Brings hands-on GMP and inspection practice to our pharma 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55080"/>
            <a:ext cx="54864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A5A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bstract illustration of fibre-optic light path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73952" y="0"/>
            <a:ext cx="5715000" cy="6858000"/>
          </a:xfrm>
          <a:prstGeom prst="rect">
            <a:avLst/>
          </a:prstGeom>
        </p:spPr>
      </p:pic>
      <p:pic>
        <p:nvPicPr>
          <p:cNvPr id="3" name="Image 1" descr="Praverse Tech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66928"/>
            <a:ext cx="621792" cy="548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1600" y="658368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0F1E36"/>
                </a:solidFill>
              </a:rPr>
              <a:t>PRAVERSE TECH PVT LTD</a:t>
            </a:r>
            <a:endParaRPr lang="en-US" sz="13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640080" y="2011680"/>
            <a:ext cx="5852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solve the right problem together</a:t>
            </a:r>
            <a:endParaRPr lang="en-US" sz="4400" dirty="0"/>
          </a:p>
        </p:txBody>
      </p:sp>
      <p:sp>
        <p:nvSpPr>
          <p:cNvPr id="6" name="Text 0"/>
          <p:cNvSpPr/>
          <p:nvPr>
            <p:ph idx="101" type="body" hasCustomPrompt="1"/>
          </p:nvPr>
        </p:nvSpPr>
        <p:spPr>
          <a:xfrm>
            <a:off x="640080" y="38862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Share your problem, domain and timeline. We reply with a written plan within two business days.</a:t>
            </a:r>
            <a:endParaRPr lang="en-US" sz="1600" dirty="0"/>
          </a:p>
        </p:txBody>
      </p:sp>
      <p:sp>
        <p:nvSpPr>
          <p:cNvPr id="7" name="icon circle"/>
          <p:cNvSpPr/>
          <p:nvPr/>
        </p:nvSpPr>
        <p:spPr>
          <a:xfrm>
            <a:off x="640080" y="5074920"/>
            <a:ext cx="402336" cy="402336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8" name="Image 2" descr="Mail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594" y="5163434"/>
            <a:ext cx="225308" cy="225308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52144" y="5074920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E36"/>
                </a:solidFill>
              </a:rPr>
              <a:t>inquiry@praversetech.com</a:t>
            </a:r>
            <a:endParaRPr lang="en-US" sz="1400" dirty="0"/>
          </a:p>
        </p:txBody>
      </p:sp>
      <p:sp>
        <p:nvSpPr>
          <p:cNvPr id="10" name="icon circle"/>
          <p:cNvSpPr/>
          <p:nvPr/>
        </p:nvSpPr>
        <p:spPr>
          <a:xfrm>
            <a:off x="3566160" y="5074920"/>
            <a:ext cx="402336" cy="402336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1" name="Image 3" descr="Phone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4674" y="5163434"/>
            <a:ext cx="225308" cy="225308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4078224" y="5074920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E36"/>
                </a:solidFill>
              </a:rPr>
              <a:t>+91 93132 47264</a:t>
            </a:r>
            <a:endParaRPr lang="en-US" sz="1400" dirty="0"/>
          </a:p>
        </p:txBody>
      </p:sp>
      <p:sp>
        <p:nvSpPr>
          <p:cNvPr id="13" name="icon circle"/>
          <p:cNvSpPr/>
          <p:nvPr/>
        </p:nvSpPr>
        <p:spPr>
          <a:xfrm>
            <a:off x="640080" y="5641848"/>
            <a:ext cx="402336" cy="402336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4" name="Image 4" descr="Globe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594" y="5730362"/>
            <a:ext cx="225308" cy="225308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152144" y="5641848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E36"/>
                </a:solidFill>
              </a:rPr>
              <a:t>praversetech.com</a:t>
            </a:r>
            <a:endParaRPr lang="en-US" sz="1400" dirty="0"/>
          </a:p>
        </p:txBody>
      </p:sp>
      <p:sp>
        <p:nvSpPr>
          <p:cNvPr id="16" name="icon circle"/>
          <p:cNvSpPr/>
          <p:nvPr/>
        </p:nvSpPr>
        <p:spPr>
          <a:xfrm>
            <a:off x="3566160" y="5641848"/>
            <a:ext cx="402336" cy="402336"/>
          </a:xfrm>
          <a:prstGeom prst="ellipse">
            <a:avLst/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pic>
        <p:nvPicPr>
          <p:cNvPr id="17" name="Image 5" descr="MapPin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4674" y="5730362"/>
            <a:ext cx="225308" cy="225308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4078224" y="5641848"/>
            <a:ext cx="23774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1E36"/>
                </a:solidFill>
              </a:rPr>
              <a:t>Vadodara, Gujarat, India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verse Light">
  <a:themeElements>
    <a:clrScheme name="Praverse Light">
      <a:dk1>
        <a:srgbClr val="0F1E36"/>
      </a:dk1>
      <a:lt1>
        <a:srgbClr val="FFFFFF"/>
      </a:lt1>
      <a:dk2>
        <a:srgbClr val="4A5A70"/>
      </a:dk2>
      <a:lt2>
        <a:srgbClr val="F2F6FA"/>
      </a:lt2>
      <a:accent1>
        <a:srgbClr val="0E9F9A"/>
      </a:accent1>
      <a:accent2>
        <a:srgbClr val="2563A8"/>
      </a:accent2>
      <a:accent3>
        <a:srgbClr val="3FD9C0"/>
      </a:accent3>
      <a:accent4>
        <a:srgbClr val="7A889B"/>
      </a:accent4>
      <a:accent5>
        <a:srgbClr val="C07A2C"/>
      </a:accent5>
      <a:accent6>
        <a:srgbClr val="6D5BD0"/>
      </a:accent6>
      <a:hlink>
        <a:srgbClr val="2563A8"/>
      </a:hlink>
      <a:folHlink>
        <a:srgbClr val="6D5BD0"/>
      </a:folHlink>
    </a:clrScheme>
    <a:fontScheme name="Praverse Light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Praverse Tech Pvt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Praverse Tech — Introduction</dc:title>
  <dc:subject>PptxGenJS Presentation</dc:subject>
  <dc:creator>Praverse Tech Pvt Ltd</dc:creator>
  <cp:lastModifiedBy>Praverse Tech Pvt Ltd</cp:lastModifiedBy>
  <cp:revision>1</cp:revision>
  <dcterms:created xsi:type="dcterms:W3CDTF">2026-10-13T06:30:53Z</dcterms:created>
  <dcterms:modified xsi:type="dcterms:W3CDTF">2026-10-13T06:30:53Z</dcterms:modified>
</cp:coreProperties>
</file>